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256" r:id="rId5"/>
    <p:sldId id="263" r:id="rId6"/>
    <p:sldId id="257" r:id="rId7"/>
    <p:sldId id="258" r:id="rId8"/>
    <p:sldId id="273" r:id="rId9"/>
    <p:sldId id="259" r:id="rId10"/>
    <p:sldId id="260" r:id="rId11"/>
    <p:sldId id="261" r:id="rId12"/>
    <p:sldId id="262" r:id="rId13"/>
    <p:sldId id="274" r:id="rId14"/>
    <p:sldId id="27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2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4689" autoAdjust="0"/>
  </p:normalViewPr>
  <p:slideViewPr>
    <p:cSldViewPr snapToGrid="0" showGuides="1">
      <p:cViewPr varScale="1">
        <p:scale>
          <a:sx n="68" d="100"/>
          <a:sy n="68" d="100"/>
        </p:scale>
        <p:origin x="427" y="53"/>
      </p:cViewPr>
      <p:guideLst>
        <p:guide orient="horz" pos="2160"/>
        <p:guide pos="3840"/>
      </p:guideLst>
    </p:cSldViewPr>
  </p:slideViewPr>
  <p:notesTextViewPr>
    <p:cViewPr>
      <p:scale>
        <a:sx n="100" d="100"/>
        <a:sy n="100" d="100"/>
      </p:scale>
      <p:origin x="0" y="0"/>
    </p:cViewPr>
  </p:notesTextViewPr>
  <p:notesViewPr>
    <p:cSldViewPr snapToGrid="0">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2BC2305-9043-45AE-B8A1-6062D50396A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8878E2A-85D5-4000-9B88-C859F52C622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3ADE46C-81A1-43FB-B8E4-2C816F921C1C}" type="datetimeFigureOut">
              <a:rPr lang="en-US" smtClean="0"/>
              <a:t>11/7/2023</a:t>
            </a:fld>
            <a:endParaRPr lang="en-US" dirty="0"/>
          </a:p>
        </p:txBody>
      </p:sp>
      <p:sp>
        <p:nvSpPr>
          <p:cNvPr id="4" name="Footer Placeholder 3">
            <a:extLst>
              <a:ext uri="{FF2B5EF4-FFF2-40B4-BE49-F238E27FC236}">
                <a16:creationId xmlns:a16="http://schemas.microsoft.com/office/drawing/2014/main" id="{043B4D7C-FE5D-4098-B2E3-E316DB9314A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458A0E0-112E-4F75-AC4A-C0B7F1AD585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0ACE16A-B08D-4117-9FC3-8F9667F4514B}" type="slidenum">
              <a:rPr lang="en-US" smtClean="0"/>
              <a:t>‹#›</a:t>
            </a:fld>
            <a:endParaRPr lang="en-US" dirty="0"/>
          </a:p>
        </p:txBody>
      </p:sp>
    </p:spTree>
    <p:extLst>
      <p:ext uri="{BB962C8B-B14F-4D97-AF65-F5344CB8AC3E}">
        <p14:creationId xmlns:p14="http://schemas.microsoft.com/office/powerpoint/2010/main" val="408222404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jpeg>
</file>

<file path=ppt/media/image13.png>
</file>

<file path=ppt/media/image14.svg>
</file>

<file path=ppt/media/image15.png>
</file>

<file path=ppt/media/image16.sv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32EB95-E92B-4DBE-A5E5-BAD87330878F}" type="datetimeFigureOut">
              <a:rPr lang="en-US" smtClean="0"/>
              <a:t>11/7/2023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367C96-DDCA-4867-8F69-39EABFA21D53}" type="slidenum">
              <a:rPr lang="en-US" smtClean="0"/>
              <a:t>‹#›</a:t>
            </a:fld>
            <a:endParaRPr lang="en-US" dirty="0"/>
          </a:p>
        </p:txBody>
      </p:sp>
    </p:spTree>
    <p:extLst>
      <p:ext uri="{BB962C8B-B14F-4D97-AF65-F5344CB8AC3E}">
        <p14:creationId xmlns:p14="http://schemas.microsoft.com/office/powerpoint/2010/main" val="930342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air.org/resource/report/hidden-market-purchasing-power-working-age-adults-disabilitie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1</a:t>
            </a:fld>
            <a:endParaRPr lang="en-US" dirty="0"/>
          </a:p>
        </p:txBody>
      </p:sp>
    </p:spTree>
    <p:extLst>
      <p:ext uri="{BB962C8B-B14F-4D97-AF65-F5344CB8AC3E}">
        <p14:creationId xmlns:p14="http://schemas.microsoft.com/office/powerpoint/2010/main" val="100395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Accessibility</a:t>
            </a:r>
            <a:r>
              <a:rPr lang="en-US" dirty="0"/>
              <a:t> – how well can your product be used by people of all abilities?</a:t>
            </a:r>
          </a:p>
          <a:p>
            <a:r>
              <a:rPr lang="en-US" b="1" dirty="0"/>
              <a:t>Disability</a:t>
            </a:r>
            <a:r>
              <a:rPr lang="en-US" dirty="0"/>
              <a:t> – A disability is basically a mismatch in interaction between a person’s body and the features of their environment in which they live.</a:t>
            </a:r>
          </a:p>
          <a:p>
            <a:r>
              <a:rPr lang="en-US" b="1" dirty="0"/>
              <a:t>Adaptive/Assistive Technology (AT) </a:t>
            </a:r>
            <a:r>
              <a:rPr lang="en-US" dirty="0"/>
              <a:t>- is any item, piece of equipment, software program, or product that is used to increase, maintain, or improve the functional capabilities of people with disabilities.</a:t>
            </a:r>
          </a:p>
          <a:p>
            <a:r>
              <a:rPr lang="en-US" b="1" dirty="0"/>
              <a:t>A11y</a:t>
            </a:r>
            <a:r>
              <a:rPr lang="en-US" dirty="0"/>
              <a:t> – a commonly accepted </a:t>
            </a:r>
            <a:r>
              <a:rPr lang="en-US" dirty="0" err="1"/>
              <a:t>numeronym</a:t>
            </a:r>
            <a:r>
              <a:rPr lang="en-US" dirty="0"/>
              <a:t> for Accessibility that stands for the fact that Accessibility starts with an “A”, ends with a “Y” and has 11 characters in between.</a:t>
            </a:r>
          </a:p>
        </p:txBody>
      </p:sp>
      <p:sp>
        <p:nvSpPr>
          <p:cNvPr id="4" name="Slide Number Placeholder 3"/>
          <p:cNvSpPr>
            <a:spLocks noGrp="1"/>
          </p:cNvSpPr>
          <p:nvPr>
            <p:ph type="sldNum" sz="quarter" idx="5"/>
          </p:nvPr>
        </p:nvSpPr>
        <p:spPr/>
        <p:txBody>
          <a:bodyPr/>
          <a:lstStyle/>
          <a:p>
            <a:fld id="{F4367C96-DDCA-4867-8F69-39EABFA21D53}" type="slidenum">
              <a:rPr lang="en-US" smtClean="0"/>
              <a:t>4</a:t>
            </a:fld>
            <a:endParaRPr lang="en-US" dirty="0"/>
          </a:p>
        </p:txBody>
      </p:sp>
    </p:spTree>
    <p:extLst>
      <p:ext uri="{BB962C8B-B14F-4D97-AF65-F5344CB8AC3E}">
        <p14:creationId xmlns:p14="http://schemas.microsoft.com/office/powerpoint/2010/main" val="2011748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5</a:t>
            </a:fld>
            <a:endParaRPr lang="en-US" dirty="0"/>
          </a:p>
        </p:txBody>
      </p:sp>
    </p:spTree>
    <p:extLst>
      <p:ext uri="{BB962C8B-B14F-4D97-AF65-F5344CB8AC3E}">
        <p14:creationId xmlns:p14="http://schemas.microsoft.com/office/powerpoint/2010/main" val="215025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Jeremy Andrew Davis has awesome videos describing the differences between the Social and Medical models:</a:t>
            </a:r>
          </a:p>
          <a:p>
            <a:pPr marL="171450" indent="-171450">
              <a:buFont typeface="Arial" panose="020B0604020202020204" pitchFamily="34" charset="0"/>
              <a:buChar char="•"/>
            </a:pPr>
            <a:r>
              <a:rPr lang="en-US" dirty="0"/>
              <a:t>Jeremy Andrew Davis on Instagram: https://www.instagram.com/jeremyandrewdavis/</a:t>
            </a:r>
          </a:p>
        </p:txBody>
      </p:sp>
      <p:sp>
        <p:nvSpPr>
          <p:cNvPr id="4" name="Slide Number Placeholder 3"/>
          <p:cNvSpPr>
            <a:spLocks noGrp="1"/>
          </p:cNvSpPr>
          <p:nvPr>
            <p:ph type="sldNum" sz="quarter" idx="5"/>
          </p:nvPr>
        </p:nvSpPr>
        <p:spPr/>
        <p:txBody>
          <a:bodyPr/>
          <a:lstStyle/>
          <a:p>
            <a:fld id="{F4367C96-DDCA-4867-8F69-39EABFA21D53}" type="slidenum">
              <a:rPr lang="en-US" smtClean="0"/>
              <a:t>6</a:t>
            </a:fld>
            <a:endParaRPr lang="en-US" dirty="0"/>
          </a:p>
        </p:txBody>
      </p:sp>
    </p:spTree>
    <p:extLst>
      <p:ext uri="{BB962C8B-B14F-4D97-AF65-F5344CB8AC3E}">
        <p14:creationId xmlns:p14="http://schemas.microsoft.com/office/powerpoint/2010/main" val="2434032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By creating an experience where people can all access the same information and services, we remove barriers. Through that help everyone:</a:t>
            </a:r>
          </a:p>
          <a:p>
            <a:pPr marL="171450" indent="-171450">
              <a:buFont typeface="Arial" panose="020B0604020202020204" pitchFamily="34" charset="0"/>
              <a:buChar char="•"/>
            </a:pPr>
            <a:r>
              <a:rPr lang="en-US" dirty="0"/>
              <a:t>make more informed choices for themselves and their communities</a:t>
            </a:r>
          </a:p>
          <a:p>
            <a:pPr marL="171450" indent="-171450">
              <a:buFont typeface="Arial" panose="020B0604020202020204" pitchFamily="34" charset="0"/>
              <a:buChar char="•"/>
            </a:pPr>
            <a:r>
              <a:rPr lang="en-US" dirty="0"/>
              <a:t>feel more welcome (employee/customer retention)</a:t>
            </a:r>
          </a:p>
          <a:p>
            <a:pPr marL="171450" indent="-171450">
              <a:buFont typeface="Arial" panose="020B0604020202020204" pitchFamily="34" charset="0"/>
              <a:buChar char="•"/>
            </a:pPr>
            <a:r>
              <a:rPr lang="en-US" dirty="0"/>
              <a:t>encourage diversity in our communities and workplaces</a:t>
            </a:r>
          </a:p>
          <a:p>
            <a:pPr marL="171450" indent="-171450">
              <a:buFont typeface="Arial" panose="020B0604020202020204" pitchFamily="34" charset="0"/>
              <a:buChar char="•"/>
            </a:pPr>
            <a:r>
              <a:rPr lang="en-US" dirty="0"/>
              <a:t>encourage innovation and progress</a:t>
            </a:r>
          </a:p>
          <a:p>
            <a:pPr marL="171450" indent="-171450">
              <a:buFont typeface="Arial" panose="020B0604020202020204" pitchFamily="34" charset="0"/>
              <a:buChar char="•"/>
            </a:pPr>
            <a:r>
              <a:rPr lang="en-US" dirty="0"/>
              <a:t>avoid missing out on the market</a:t>
            </a:r>
          </a:p>
          <a:p>
            <a:endParaRPr lang="en-US" dirty="0"/>
          </a:p>
          <a:p>
            <a:pPr lvl="0"/>
            <a:r>
              <a:rPr lang="en-US" dirty="0">
                <a:solidFill>
                  <a:schemeClr val="accent3">
                    <a:lumMod val="20000"/>
                    <a:lumOff val="80000"/>
                  </a:schemeClr>
                </a:solidFill>
                <a:hlinkClick r:id="rId3">
                  <a:extLst>
                    <a:ext uri="{A12FA001-AC4F-418D-AE19-62706E023703}">
                      <ahyp:hlinkClr xmlns:ahyp="http://schemas.microsoft.com/office/drawing/2018/hyperlinkcolor" val="tx"/>
                    </a:ext>
                  </a:extLst>
                </a:hlinkClick>
              </a:rPr>
              <a:t>A Hidden Market: The Purchasing Power of Working-Age Adults With Disabilities | American Institutes for Research (air.org)</a:t>
            </a:r>
            <a:endParaRPr lang="en-US" dirty="0">
              <a:solidFill>
                <a:schemeClr val="accent3">
                  <a:lumMod val="20000"/>
                  <a:lumOff val="80000"/>
                </a:schemeClr>
              </a:solidFill>
            </a:endParaRPr>
          </a:p>
          <a:p>
            <a:pPr marL="171450" lvl="0" indent="-171450">
              <a:buFont typeface="Arial" panose="020B0604020202020204" pitchFamily="34" charset="0"/>
              <a:buChar char="•"/>
            </a:pPr>
            <a:r>
              <a:rPr lang="en-US" b="1" dirty="0">
                <a:solidFill>
                  <a:schemeClr val="accent3">
                    <a:lumMod val="20000"/>
                    <a:lumOff val="80000"/>
                  </a:schemeClr>
                </a:solidFill>
              </a:rPr>
              <a:t>Article URL</a:t>
            </a:r>
            <a:r>
              <a:rPr lang="en-US" dirty="0">
                <a:solidFill>
                  <a:schemeClr val="accent3">
                    <a:lumMod val="20000"/>
                    <a:lumOff val="80000"/>
                  </a:schemeClr>
                </a:solidFill>
              </a:rPr>
              <a:t>: https://www.air.org/resource/report/hidden-market-purchasing-power-working-age-adults-disabilities</a:t>
            </a:r>
          </a:p>
          <a:p>
            <a:pPr marL="171450" lvl="0" indent="-171450">
              <a:buFont typeface="Arial" panose="020B0604020202020204" pitchFamily="34" charset="0"/>
              <a:buChar char="•"/>
            </a:pPr>
            <a:r>
              <a:rPr lang="en-US" i="1" dirty="0"/>
              <a:t>`</a:t>
            </a:r>
            <a:r>
              <a:rPr lang="en-US" dirty="0"/>
              <a:t>The total disposable income for U.S. adults with disabilities is about $490 billion, which is comparable to other significant market segments, such as African Americans ($501 billion) and Hispanics ($582 billion). (Disposable income is what is left after taxes are paid.); and Discretionary income for working-age people with disabilities is about $21 billion, which is greater than that of the African-American ($3 billion) and Hispanic ($16 billion) market segments, combined. (Discretionary income is the money remaining after deducting taxes, other mandatory charges, and spending on necessities, such as food and housing.”</a:t>
            </a:r>
          </a:p>
        </p:txBody>
      </p:sp>
      <p:sp>
        <p:nvSpPr>
          <p:cNvPr id="4" name="Slide Number Placeholder 3"/>
          <p:cNvSpPr>
            <a:spLocks noGrp="1"/>
          </p:cNvSpPr>
          <p:nvPr>
            <p:ph type="sldNum" sz="quarter" idx="5"/>
          </p:nvPr>
        </p:nvSpPr>
        <p:spPr/>
        <p:txBody>
          <a:bodyPr/>
          <a:lstStyle/>
          <a:p>
            <a:fld id="{F4367C96-DDCA-4867-8F69-39EABFA21D53}" type="slidenum">
              <a:rPr lang="en-US" smtClean="0"/>
              <a:t>7</a:t>
            </a:fld>
            <a:endParaRPr lang="en-US" dirty="0"/>
          </a:p>
        </p:txBody>
      </p:sp>
    </p:spTree>
    <p:extLst>
      <p:ext uri="{BB962C8B-B14F-4D97-AF65-F5344CB8AC3E}">
        <p14:creationId xmlns:p14="http://schemas.microsoft.com/office/powerpoint/2010/main" val="3917641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8</a:t>
            </a:fld>
            <a:endParaRPr lang="en-US" dirty="0"/>
          </a:p>
        </p:txBody>
      </p:sp>
    </p:spTree>
    <p:extLst>
      <p:ext uri="{BB962C8B-B14F-4D97-AF65-F5344CB8AC3E}">
        <p14:creationId xmlns:p14="http://schemas.microsoft.com/office/powerpoint/2010/main" val="8698597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11</a:t>
            </a:fld>
            <a:endParaRPr lang="en-US" dirty="0"/>
          </a:p>
        </p:txBody>
      </p:sp>
    </p:spTree>
    <p:extLst>
      <p:ext uri="{BB962C8B-B14F-4D97-AF65-F5344CB8AC3E}">
        <p14:creationId xmlns:p14="http://schemas.microsoft.com/office/powerpoint/2010/main" val="23408205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B9FF4-5E5F-4912-946D-1F8AA7DD0B14}"/>
              </a:ext>
            </a:extLst>
          </p:cNvPr>
          <p:cNvSpPr>
            <a:spLocks noGrp="1"/>
          </p:cNvSpPr>
          <p:nvPr>
            <p:ph type="ctrTitle"/>
          </p:nvPr>
        </p:nvSpPr>
        <p:spPr>
          <a:xfrm>
            <a:off x="1047750" y="5010150"/>
            <a:ext cx="10096500" cy="920750"/>
          </a:xfrm>
        </p:spPr>
        <p:txBody>
          <a:bodyPr anchor="b">
            <a:normAutofit/>
          </a:bodyPr>
          <a:lstStyle>
            <a:lvl1pPr algn="ctr">
              <a:defRPr sz="48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8A15329-8D3B-422F-AA3D-157CACBFFE3D}"/>
              </a:ext>
            </a:extLst>
          </p:cNvPr>
          <p:cNvSpPr>
            <a:spLocks noGrp="1"/>
          </p:cNvSpPr>
          <p:nvPr>
            <p:ph type="subTitle" idx="1"/>
          </p:nvPr>
        </p:nvSpPr>
        <p:spPr>
          <a:xfrm>
            <a:off x="1047750" y="6022975"/>
            <a:ext cx="10096500" cy="447675"/>
          </a:xfrm>
        </p:spPr>
        <p:txBody>
          <a:bodyPr>
            <a:no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B3E73B6-12C8-4526-AFDD-485DCDEC9763}"/>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5" name="Footer Placeholder 4">
            <a:extLst>
              <a:ext uri="{FF2B5EF4-FFF2-40B4-BE49-F238E27FC236}">
                <a16:creationId xmlns:a16="http://schemas.microsoft.com/office/drawing/2014/main" id="{3D3FA7DF-AC95-4A3E-9FF1-D1EEF9A9BA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E5EF6D-8758-44B9-80C1-865573FC8178}"/>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840465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F92F6-2683-48CC-8D7E-FE38C1BC49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447D80-7253-4EDA-AC92-046C9252FD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92E2FBC-BD33-408B-A4B8-F549EEAF38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51533F-CF3A-438B-BDD0-C62361C2BF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8F458CD-9CDB-4739-8458-48D272DEE5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8F8DC93-E93F-4A50-ADB0-9EE2165C3BB1}"/>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8" name="Footer Placeholder 7">
            <a:extLst>
              <a:ext uri="{FF2B5EF4-FFF2-40B4-BE49-F238E27FC236}">
                <a16:creationId xmlns:a16="http://schemas.microsoft.com/office/drawing/2014/main" id="{4EEFA520-E658-463E-8A0D-EE534D40B6F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3BE62E8-6627-457B-A399-6940743B1A32}"/>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2801277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D7B8F-BB4C-438E-B20F-B5D22093102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652D7C-535C-4791-95A0-0ADE1FE26023}"/>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4" name="Footer Placeholder 3">
            <a:extLst>
              <a:ext uri="{FF2B5EF4-FFF2-40B4-BE49-F238E27FC236}">
                <a16:creationId xmlns:a16="http://schemas.microsoft.com/office/drawing/2014/main" id="{DC72D6CD-AAE4-4950-A472-5746151E625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06611B8-5EF5-4CC9-BA21-964C17EFCB6D}"/>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5748775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82286C-FC05-4E04-B5E3-BAF738900D08}"/>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3" name="Footer Placeholder 2">
            <a:extLst>
              <a:ext uri="{FF2B5EF4-FFF2-40B4-BE49-F238E27FC236}">
                <a16:creationId xmlns:a16="http://schemas.microsoft.com/office/drawing/2014/main" id="{42194715-CAD1-456B-9E7F-03949E56BFD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82030D97-ACB7-42B4-A0E1-206D33147629}"/>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2151939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71DCB-E1BF-4CD2-A3C6-46F9F238FB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2CDB849-A401-466F-9204-F0A3908C0D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CD75B32-3BAE-4777-9C23-54E1D0079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DC40EE-1B75-458D-AF59-CAC04EF02FA4}"/>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6" name="Footer Placeholder 5">
            <a:extLst>
              <a:ext uri="{FF2B5EF4-FFF2-40B4-BE49-F238E27FC236}">
                <a16:creationId xmlns:a16="http://schemas.microsoft.com/office/drawing/2014/main" id="{167A8C00-828C-4B27-9216-79AC88D6CFF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5D09B04-31F5-442A-B35E-A7B7E884F5C8}"/>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0945960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36A52-C5F1-4FC3-A378-45755CEC22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7C12394-5379-4E31-8506-206BAB030C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695D635-F5A6-441F-BBC9-678B16150F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C8000F-4965-4CE3-BF8F-EC9FC2951409}"/>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6" name="Footer Placeholder 5">
            <a:extLst>
              <a:ext uri="{FF2B5EF4-FFF2-40B4-BE49-F238E27FC236}">
                <a16:creationId xmlns:a16="http://schemas.microsoft.com/office/drawing/2014/main" id="{2338240B-235F-46A0-8537-3D038A5CD97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854CB97-83FB-4ABC-AA99-0D55D6D08030}"/>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2851660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4"/>
              </a:buClr>
              <a:buFont typeface="Wingdings" panose="05000000000000000000" pitchFamily="2" charset="2"/>
              <a:buChar char="§"/>
              <a:defRPr>
                <a:solidFill>
                  <a:schemeClr val="bg1"/>
                </a:solidFill>
              </a:defRPr>
            </a:lvl1pPr>
            <a:lvl2pPr marL="685800" indent="-228600">
              <a:buClr>
                <a:schemeClr val="accent4"/>
              </a:buClr>
              <a:buFont typeface="Wingdings" panose="05000000000000000000" pitchFamily="2" charset="2"/>
              <a:buChar char="§"/>
              <a:defRPr>
                <a:solidFill>
                  <a:schemeClr val="bg1"/>
                </a:solidFill>
              </a:defRPr>
            </a:lvl2pPr>
            <a:lvl3pPr marL="1143000" indent="-228600">
              <a:buClr>
                <a:schemeClr val="accent4"/>
              </a:buClr>
              <a:buFont typeface="Wingdings" panose="05000000000000000000" pitchFamily="2" charset="2"/>
              <a:buChar char="§"/>
              <a:defRPr>
                <a:solidFill>
                  <a:schemeClr val="bg1"/>
                </a:solidFill>
              </a:defRPr>
            </a:lvl3pPr>
            <a:lvl4pPr marL="1600200" indent="-228600">
              <a:buClr>
                <a:schemeClr val="accent4"/>
              </a:buClr>
              <a:buFont typeface="Wingdings" panose="05000000000000000000" pitchFamily="2" charset="2"/>
              <a:buChar char="§"/>
              <a:defRPr>
                <a:solidFill>
                  <a:schemeClr val="bg1"/>
                </a:solidFill>
              </a:defRPr>
            </a:lvl4pPr>
            <a:lvl5pPr marL="2057400" indent="-228600">
              <a:buClr>
                <a:schemeClr val="accent4"/>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4877200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5"/>
              </a:buClr>
              <a:buFont typeface="Wingdings" panose="05000000000000000000" pitchFamily="2" charset="2"/>
              <a:buChar char="§"/>
              <a:defRPr>
                <a:solidFill>
                  <a:schemeClr val="bg1"/>
                </a:solidFill>
              </a:defRPr>
            </a:lvl1pPr>
            <a:lvl2pPr marL="685800" indent="-228600">
              <a:buClr>
                <a:schemeClr val="accent5"/>
              </a:buClr>
              <a:buFont typeface="Wingdings" panose="05000000000000000000" pitchFamily="2" charset="2"/>
              <a:buChar char="§"/>
              <a:defRPr>
                <a:solidFill>
                  <a:schemeClr val="bg1"/>
                </a:solidFill>
              </a:defRPr>
            </a:lvl2pPr>
            <a:lvl3pPr marL="1143000" indent="-228600">
              <a:buClr>
                <a:schemeClr val="accent5"/>
              </a:buClr>
              <a:buFont typeface="Wingdings" panose="05000000000000000000" pitchFamily="2" charset="2"/>
              <a:buChar char="§"/>
              <a:defRPr>
                <a:solidFill>
                  <a:schemeClr val="bg1"/>
                </a:solidFill>
              </a:defRPr>
            </a:lvl3pPr>
            <a:lvl4pPr marL="1600200" indent="-228600">
              <a:buClr>
                <a:schemeClr val="accent5"/>
              </a:buClr>
              <a:buFont typeface="Wingdings" panose="05000000000000000000" pitchFamily="2" charset="2"/>
              <a:buChar char="§"/>
              <a:defRPr>
                <a:solidFill>
                  <a:schemeClr val="bg1"/>
                </a:solidFill>
              </a:defRPr>
            </a:lvl4pPr>
            <a:lvl5pPr marL="2057400" indent="-228600">
              <a:buClr>
                <a:schemeClr val="accent5"/>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55729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3"/>
              </a:buClr>
              <a:buFont typeface="Wingdings" panose="05000000000000000000" pitchFamily="2" charset="2"/>
              <a:buChar char="§"/>
              <a:defRPr>
                <a:solidFill>
                  <a:schemeClr val="bg1"/>
                </a:solidFill>
              </a:defRPr>
            </a:lvl1pPr>
            <a:lvl2pPr marL="685800" indent="-228600">
              <a:buClr>
                <a:schemeClr val="accent3"/>
              </a:buClr>
              <a:buFont typeface="Wingdings" panose="05000000000000000000" pitchFamily="2" charset="2"/>
              <a:buChar char="§"/>
              <a:defRPr>
                <a:solidFill>
                  <a:schemeClr val="bg1"/>
                </a:solidFill>
              </a:defRPr>
            </a:lvl2pPr>
            <a:lvl3pPr marL="1143000" indent="-228600">
              <a:buClr>
                <a:schemeClr val="accent3"/>
              </a:buClr>
              <a:buFont typeface="Wingdings" panose="05000000000000000000" pitchFamily="2" charset="2"/>
              <a:buChar char="§"/>
              <a:defRPr>
                <a:solidFill>
                  <a:schemeClr val="bg1"/>
                </a:solidFill>
              </a:defRPr>
            </a:lvl3pPr>
            <a:lvl4pPr marL="1600200" indent="-228600">
              <a:buClr>
                <a:schemeClr val="accent3"/>
              </a:buClr>
              <a:buFont typeface="Wingdings" panose="05000000000000000000" pitchFamily="2" charset="2"/>
              <a:buChar char="§"/>
              <a:defRPr>
                <a:solidFill>
                  <a:schemeClr val="bg1"/>
                </a:solidFill>
              </a:defRPr>
            </a:lvl4pPr>
            <a:lvl5pPr marL="2057400" indent="-228600">
              <a:buClr>
                <a:schemeClr val="accent3"/>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95548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4"/>
              </a:buClr>
              <a:buFont typeface="Wingdings" panose="05000000000000000000" pitchFamily="2" charset="2"/>
              <a:buChar char="§"/>
              <a:defRPr>
                <a:solidFill>
                  <a:schemeClr val="bg1"/>
                </a:solidFill>
              </a:defRPr>
            </a:lvl1pPr>
            <a:lvl2pPr marL="685800" indent="-228600">
              <a:buClr>
                <a:schemeClr val="accent4"/>
              </a:buClr>
              <a:buFont typeface="Wingdings" panose="05000000000000000000" pitchFamily="2" charset="2"/>
              <a:buChar char="§"/>
              <a:defRPr>
                <a:solidFill>
                  <a:schemeClr val="bg1"/>
                </a:solidFill>
              </a:defRPr>
            </a:lvl2pPr>
            <a:lvl3pPr marL="1143000" indent="-228600">
              <a:buClr>
                <a:schemeClr val="accent4"/>
              </a:buClr>
              <a:buFont typeface="Wingdings" panose="05000000000000000000" pitchFamily="2" charset="2"/>
              <a:buChar char="§"/>
              <a:defRPr>
                <a:solidFill>
                  <a:schemeClr val="bg1"/>
                </a:solidFill>
              </a:defRPr>
            </a:lvl3pPr>
            <a:lvl4pPr marL="1600200" indent="-228600">
              <a:buClr>
                <a:schemeClr val="accent4"/>
              </a:buClr>
              <a:buFont typeface="Wingdings" panose="05000000000000000000" pitchFamily="2" charset="2"/>
              <a:buChar char="§"/>
              <a:defRPr>
                <a:solidFill>
                  <a:schemeClr val="bg1"/>
                </a:solidFill>
              </a:defRPr>
            </a:lvl4pPr>
            <a:lvl5pPr marL="2057400" indent="-228600">
              <a:buClr>
                <a:schemeClr val="accent4"/>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49412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5"/>
              </a:buClr>
              <a:buFont typeface="Wingdings" panose="05000000000000000000" pitchFamily="2" charset="2"/>
              <a:buChar char="§"/>
              <a:defRPr>
                <a:solidFill>
                  <a:schemeClr val="bg1"/>
                </a:solidFill>
              </a:defRPr>
            </a:lvl1pPr>
            <a:lvl2pPr marL="685800" indent="-228600">
              <a:buClr>
                <a:schemeClr val="accent5"/>
              </a:buClr>
              <a:buFont typeface="Wingdings" panose="05000000000000000000" pitchFamily="2" charset="2"/>
              <a:buChar char="§"/>
              <a:defRPr>
                <a:solidFill>
                  <a:schemeClr val="bg1"/>
                </a:solidFill>
              </a:defRPr>
            </a:lvl2pPr>
            <a:lvl3pPr marL="1143000" indent="-228600">
              <a:buClr>
                <a:schemeClr val="accent5"/>
              </a:buClr>
              <a:buFont typeface="Wingdings" panose="05000000000000000000" pitchFamily="2" charset="2"/>
              <a:buChar char="§"/>
              <a:defRPr>
                <a:solidFill>
                  <a:schemeClr val="bg1"/>
                </a:solidFill>
              </a:defRPr>
            </a:lvl3pPr>
            <a:lvl4pPr marL="1600200" indent="-228600">
              <a:buClr>
                <a:schemeClr val="accent5"/>
              </a:buClr>
              <a:buFont typeface="Wingdings" panose="05000000000000000000" pitchFamily="2" charset="2"/>
              <a:buChar char="§"/>
              <a:defRPr>
                <a:solidFill>
                  <a:schemeClr val="bg1"/>
                </a:solidFill>
              </a:defRPr>
            </a:lvl4pPr>
            <a:lvl5pPr marL="2057400" indent="-228600">
              <a:buClr>
                <a:schemeClr val="accent5"/>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568167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5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3"/>
              </a:buClr>
              <a:buFont typeface="Wingdings" panose="05000000000000000000" pitchFamily="2" charset="2"/>
              <a:buChar char="§"/>
              <a:defRPr>
                <a:solidFill>
                  <a:schemeClr val="bg1"/>
                </a:solidFill>
              </a:defRPr>
            </a:lvl1pPr>
            <a:lvl2pPr marL="685800" indent="-228600">
              <a:buClr>
                <a:schemeClr val="accent3"/>
              </a:buClr>
              <a:buFont typeface="Wingdings" panose="05000000000000000000" pitchFamily="2" charset="2"/>
              <a:buChar char="§"/>
              <a:defRPr>
                <a:solidFill>
                  <a:schemeClr val="bg1"/>
                </a:solidFill>
              </a:defRPr>
            </a:lvl2pPr>
            <a:lvl3pPr marL="1143000" indent="-228600">
              <a:buClr>
                <a:schemeClr val="accent3"/>
              </a:buClr>
              <a:buFont typeface="Wingdings" panose="05000000000000000000" pitchFamily="2" charset="2"/>
              <a:buChar char="§"/>
              <a:defRPr>
                <a:solidFill>
                  <a:schemeClr val="bg1"/>
                </a:solidFill>
              </a:defRPr>
            </a:lvl3pPr>
            <a:lvl4pPr marL="1600200" indent="-228600">
              <a:buClr>
                <a:schemeClr val="accent3"/>
              </a:buClr>
              <a:buFont typeface="Wingdings" panose="05000000000000000000" pitchFamily="2" charset="2"/>
              <a:buChar char="§"/>
              <a:defRPr>
                <a:solidFill>
                  <a:schemeClr val="bg1"/>
                </a:solidFill>
              </a:defRPr>
            </a:lvl4pPr>
            <a:lvl5pPr marL="2057400" indent="-228600">
              <a:buClr>
                <a:schemeClr val="accent3"/>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4000490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1EA3-7A44-46A8-ADD1-49A8681910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AD8A95B-E3CE-4DF9-A937-352579E079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C9E0A1-A234-4723-9A8B-9953B0747E01}"/>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5" name="Footer Placeholder 4">
            <a:extLst>
              <a:ext uri="{FF2B5EF4-FFF2-40B4-BE49-F238E27FC236}">
                <a16:creationId xmlns:a16="http://schemas.microsoft.com/office/drawing/2014/main" id="{1720E8EE-0E90-43CC-8FE4-FA9250EA340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068176-4163-4C33-836A-76EB72B143F6}"/>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797832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C7676-EC29-4165-8827-31A796A527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B6C2F3-3146-4BA4-BB45-307B565E53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036B48-EF6E-4251-B29E-53E1ECFC04C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B1EBFFA-A3D5-4A79-B1BA-2B6B1290CA44}"/>
              </a:ext>
            </a:extLst>
          </p:cNvPr>
          <p:cNvSpPr>
            <a:spLocks noGrp="1"/>
          </p:cNvSpPr>
          <p:nvPr>
            <p:ph type="dt" sz="half" idx="10"/>
          </p:nvPr>
        </p:nvSpPr>
        <p:spPr/>
        <p:txBody>
          <a:bodyPr/>
          <a:lstStyle/>
          <a:p>
            <a:fld id="{B99A8159-6B10-4896-B6E2-2809ECD1D84D}" type="datetimeFigureOut">
              <a:rPr lang="en-US" smtClean="0"/>
              <a:t>11/7/2023</a:t>
            </a:fld>
            <a:endParaRPr lang="en-US" dirty="0"/>
          </a:p>
        </p:txBody>
      </p:sp>
      <p:sp>
        <p:nvSpPr>
          <p:cNvPr id="6" name="Footer Placeholder 5">
            <a:extLst>
              <a:ext uri="{FF2B5EF4-FFF2-40B4-BE49-F238E27FC236}">
                <a16:creationId xmlns:a16="http://schemas.microsoft.com/office/drawing/2014/main" id="{78A23E26-DC40-4545-BC3B-1806EBB092E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21F3FAA-2A19-4F15-8EC3-24BC48AEA546}"/>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937414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2A17C0-CB34-4E70-B05D-441906BCEE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58CAE9C-F4E8-4259-8A6C-F5AE76F820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92FBD9-ADFB-4D9B-AF79-E21F43A5B9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9A8159-6B10-4896-B6E2-2809ECD1D84D}" type="datetimeFigureOut">
              <a:rPr lang="en-US" smtClean="0"/>
              <a:t>11/7/2023</a:t>
            </a:fld>
            <a:endParaRPr lang="en-US" dirty="0"/>
          </a:p>
        </p:txBody>
      </p:sp>
      <p:sp>
        <p:nvSpPr>
          <p:cNvPr id="5" name="Footer Placeholder 4">
            <a:extLst>
              <a:ext uri="{FF2B5EF4-FFF2-40B4-BE49-F238E27FC236}">
                <a16:creationId xmlns:a16="http://schemas.microsoft.com/office/drawing/2014/main" id="{72EA027E-6F89-462F-94DD-00F66DAFD5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24929C0-CADC-4330-89DB-01C0DFA674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7A02C9-A0CD-4A0B-81BC-708D5026A1F8}" type="slidenum">
              <a:rPr lang="en-US" smtClean="0"/>
              <a:t>‹#›</a:t>
            </a:fld>
            <a:endParaRPr lang="en-US" dirty="0"/>
          </a:p>
        </p:txBody>
      </p:sp>
    </p:spTree>
    <p:extLst>
      <p:ext uri="{BB962C8B-B14F-4D97-AF65-F5344CB8AC3E}">
        <p14:creationId xmlns:p14="http://schemas.microsoft.com/office/powerpoint/2010/main" val="33872912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1" r:id="rId4"/>
    <p:sldLayoutId id="2147483662" r:id="rId5"/>
    <p:sldLayoutId id="2147483663" r:id="rId6"/>
    <p:sldLayoutId id="2147483664" r:id="rId7"/>
    <p:sldLayoutId id="2147483651" r:id="rId8"/>
    <p:sldLayoutId id="2147483652" r:id="rId9"/>
    <p:sldLayoutId id="2147483653" r:id="rId10"/>
    <p:sldLayoutId id="2147483654" r:id="rId11"/>
    <p:sldLayoutId id="2147483655" r:id="rId12"/>
    <p:sldLayoutId id="2147483656" r:id="rId13"/>
    <p:sldLayoutId id="2147483657"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8" Type="http://schemas.openxmlformats.org/officeDocument/2006/relationships/hyperlink" Target="https://section508coordinators.github.io/TrustedTester/" TargetMode="External"/><Relationship Id="rId3" Type="http://schemas.openxmlformats.org/officeDocument/2006/relationships/hyperlink" Target="https://twitter.com/MSFTEnable" TargetMode="External"/><Relationship Id="rId7" Type="http://schemas.openxmlformats.org/officeDocument/2006/relationships/hyperlink" Target="https://ictbaseline.access-board.gov/" TargetMode="External"/><Relationship Id="rId2" Type="http://schemas.openxmlformats.org/officeDocument/2006/relationships/hyperlink" Target="https://www.microsoft.com/en-us/accessibility" TargetMode="External"/><Relationship Id="rId1" Type="http://schemas.openxmlformats.org/officeDocument/2006/relationships/slideLayout" Target="../slideLayouts/slideLayout2.xml"/><Relationship Id="rId6" Type="http://schemas.openxmlformats.org/officeDocument/2006/relationships/hyperlink" Target="https://developer.visa.com/pages/accessibility" TargetMode="External"/><Relationship Id="rId5" Type="http://schemas.openxmlformats.org/officeDocument/2006/relationships/hyperlink" Target="https://www.ssa.gov/accessibility/andi/help/install.html" TargetMode="External"/><Relationship Id="rId10" Type="http://schemas.openxmlformats.org/officeDocument/2006/relationships/hyperlink" Target="https://www.w3.org/WAI/policies/" TargetMode="External"/><Relationship Id="rId4" Type="http://schemas.openxmlformats.org/officeDocument/2006/relationships/hyperlink" Target="https://docs.microsoft.com/en-us/learn/paths/accessibility-fundamentals/" TargetMode="External"/><Relationship Id="rId9" Type="http://schemas.openxmlformats.org/officeDocument/2006/relationships/hyperlink" Target="https://www.section508.gov/manage/laws-and-policie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linktr.ee/corgidev"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6.sv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7.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9.svg"/><Relationship Id="rId5" Type="http://schemas.openxmlformats.org/officeDocument/2006/relationships/image" Target="../media/image18.png"/><Relationship Id="rId10" Type="http://schemas.openxmlformats.org/officeDocument/2006/relationships/image" Target="../media/image23.svg"/><Relationship Id="rId4" Type="http://schemas.openxmlformats.org/officeDocument/2006/relationships/image" Target="../media/image9.png"/><Relationship Id="rId9" Type="http://schemas.openxmlformats.org/officeDocument/2006/relationships/image" Target="../media/image22.png"/></Relationships>
</file>

<file path=ppt/slides/_rels/slide8.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hyperlink" Target="https://www.w3.org/WAI/policies/" TargetMode="External"/><Relationship Id="rId7" Type="http://schemas.openxmlformats.org/officeDocument/2006/relationships/image" Target="../media/image27.sv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26.png"/><Relationship Id="rId5" Type="http://schemas.openxmlformats.org/officeDocument/2006/relationships/image" Target="../media/image25.svg"/><Relationship Id="rId10" Type="http://schemas.openxmlformats.org/officeDocument/2006/relationships/image" Target="../media/image9.png"/><Relationship Id="rId4" Type="http://schemas.openxmlformats.org/officeDocument/2006/relationships/image" Target="../media/image24.png"/><Relationship Id="rId9" Type="http://schemas.openxmlformats.org/officeDocument/2006/relationships/image" Target="../media/image29.svg"/></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DA3B1-85F8-4B51-95B6-BDDF16F358FF}"/>
              </a:ext>
            </a:extLst>
          </p:cNvPr>
          <p:cNvSpPr>
            <a:spLocks noGrp="1"/>
          </p:cNvSpPr>
          <p:nvPr>
            <p:ph type="ctrTitle"/>
          </p:nvPr>
        </p:nvSpPr>
        <p:spPr>
          <a:solidFill>
            <a:schemeClr val="accent1">
              <a:alpha val="90000"/>
            </a:schemeClr>
          </a:solidFill>
        </p:spPr>
        <p:txBody>
          <a:bodyPr>
            <a:noAutofit/>
          </a:bodyPr>
          <a:lstStyle/>
          <a:p>
            <a:r>
              <a:rPr lang="en-US" sz="4800" dirty="0"/>
              <a:t>Introduction to Accessibility</a:t>
            </a:r>
          </a:p>
        </p:txBody>
      </p:sp>
      <p:sp>
        <p:nvSpPr>
          <p:cNvPr id="3" name="Subtitle 2">
            <a:extLst>
              <a:ext uri="{FF2B5EF4-FFF2-40B4-BE49-F238E27FC236}">
                <a16:creationId xmlns:a16="http://schemas.microsoft.com/office/drawing/2014/main" id="{98ACD44C-88EA-4854-B39D-5EEC3BEF4AE4}"/>
              </a:ext>
            </a:extLst>
          </p:cNvPr>
          <p:cNvSpPr>
            <a:spLocks noGrp="1"/>
          </p:cNvSpPr>
          <p:nvPr>
            <p:ph type="subTitle" idx="1"/>
          </p:nvPr>
        </p:nvSpPr>
        <p:spPr>
          <a:solidFill>
            <a:schemeClr val="accent1">
              <a:alpha val="90000"/>
            </a:schemeClr>
          </a:solidFill>
        </p:spPr>
        <p:txBody>
          <a:bodyPr>
            <a:noAutofit/>
          </a:bodyPr>
          <a:lstStyle/>
          <a:p>
            <a:r>
              <a:rPr lang="en-US" sz="2800" dirty="0"/>
              <a:t>Erissa Duvall – November 2023 – </a:t>
            </a:r>
            <a:r>
              <a:rPr lang="en-US" sz="2800" dirty="0" err="1"/>
              <a:t>TechBash</a:t>
            </a:r>
            <a:endParaRPr lang="en-US" sz="2800" dirty="0"/>
          </a:p>
        </p:txBody>
      </p:sp>
      <p:pic>
        <p:nvPicPr>
          <p:cNvPr id="4" name="Picture 3">
            <a:extLst>
              <a:ext uri="{FF2B5EF4-FFF2-40B4-BE49-F238E27FC236}">
                <a16:creationId xmlns:a16="http://schemas.microsoft.com/office/drawing/2014/main" id="{CBDF6744-308E-8788-0D11-A2FDFA835159}"/>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13403" y="4854165"/>
            <a:ext cx="1630679" cy="1630679"/>
          </a:xfrm>
          <a:prstGeom prst="rect">
            <a:avLst/>
          </a:prstGeom>
        </p:spPr>
      </p:pic>
      <p:pic>
        <p:nvPicPr>
          <p:cNvPr id="5" name="Picture 4">
            <a:extLst>
              <a:ext uri="{FF2B5EF4-FFF2-40B4-BE49-F238E27FC236}">
                <a16:creationId xmlns:a16="http://schemas.microsoft.com/office/drawing/2014/main" id="{F98F6080-88F5-32B8-735B-F9BF47E1892D}"/>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918" y="4900632"/>
            <a:ext cx="1630679" cy="1630679"/>
          </a:xfrm>
          <a:prstGeom prst="rect">
            <a:avLst/>
          </a:prstGeom>
        </p:spPr>
      </p:pic>
    </p:spTree>
    <p:extLst>
      <p:ext uri="{BB962C8B-B14F-4D97-AF65-F5344CB8AC3E}">
        <p14:creationId xmlns:p14="http://schemas.microsoft.com/office/powerpoint/2010/main" val="30178711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93229C-8765-EE94-751D-8971893674AE}"/>
              </a:ext>
            </a:extLst>
          </p:cNvPr>
          <p:cNvSpPr>
            <a:spLocks noGrp="1"/>
          </p:cNvSpPr>
          <p:nvPr>
            <p:ph type="title"/>
          </p:nvPr>
        </p:nvSpPr>
        <p:spPr/>
        <p:txBody>
          <a:bodyPr/>
          <a:lstStyle/>
          <a:p>
            <a:r>
              <a:rPr lang="en-US" dirty="0"/>
              <a:t>Resources</a:t>
            </a:r>
          </a:p>
        </p:txBody>
      </p:sp>
      <p:sp>
        <p:nvSpPr>
          <p:cNvPr id="5" name="Content Placeholder 4">
            <a:extLst>
              <a:ext uri="{FF2B5EF4-FFF2-40B4-BE49-F238E27FC236}">
                <a16:creationId xmlns:a16="http://schemas.microsoft.com/office/drawing/2014/main" id="{2F769AD9-EE87-11B1-B050-29E390D745AB}"/>
              </a:ext>
            </a:extLst>
          </p:cNvPr>
          <p:cNvSpPr>
            <a:spLocks noGrp="1"/>
          </p:cNvSpPr>
          <p:nvPr>
            <p:ph idx="1"/>
          </p:nvPr>
        </p:nvSpPr>
        <p:spPr>
          <a:xfrm>
            <a:off x="838200" y="1592132"/>
            <a:ext cx="10515600" cy="4711848"/>
          </a:xfrm>
          <a:effectLst>
            <a:outerShdw blurRad="50800" dist="165100" dir="2700000" algn="tl" rotWithShape="0">
              <a:prstClr val="black">
                <a:alpha val="40000"/>
              </a:prstClr>
            </a:outerShdw>
          </a:effectLst>
        </p:spPr>
        <p:txBody>
          <a:bodyPr>
            <a:noAutofit/>
          </a:bodyPr>
          <a:lstStyle/>
          <a:p>
            <a:r>
              <a:rPr lang="en-US" sz="2000" b="1" dirty="0">
                <a:solidFill>
                  <a:schemeClr val="accent3">
                    <a:lumMod val="40000"/>
                    <a:lumOff val="60000"/>
                  </a:schemeClr>
                </a:solidFill>
                <a:hlinkClick r:id="rId2">
                  <a:extLst>
                    <a:ext uri="{A12FA001-AC4F-418D-AE19-62706E023703}">
                      <ahyp:hlinkClr xmlns:ahyp="http://schemas.microsoft.com/office/drawing/2018/hyperlinkcolor" val="tx"/>
                    </a:ext>
                  </a:extLst>
                </a:hlinkClick>
              </a:rPr>
              <a:t>Microsoft Accessibility </a:t>
            </a:r>
            <a:r>
              <a:rPr lang="en-US" sz="2000" dirty="0"/>
              <a:t>on Twitter at </a:t>
            </a:r>
            <a:r>
              <a:rPr lang="en-US" sz="2000" b="1" dirty="0">
                <a:solidFill>
                  <a:schemeClr val="accent3">
                    <a:lumMod val="40000"/>
                    <a:lumOff val="60000"/>
                  </a:schemeClr>
                </a:solidFill>
                <a:hlinkClick r:id="rId3">
                  <a:extLst>
                    <a:ext uri="{A12FA001-AC4F-418D-AE19-62706E023703}">
                      <ahyp:hlinkClr xmlns:ahyp="http://schemas.microsoft.com/office/drawing/2018/hyperlinkcolor" val="tx"/>
                    </a:ext>
                  </a:extLst>
                </a:hlinkClick>
              </a:rPr>
              <a:t>@MSFTEnable</a:t>
            </a:r>
            <a:r>
              <a:rPr lang="en-US" sz="2000" b="1" dirty="0"/>
              <a:t> </a:t>
            </a:r>
            <a:r>
              <a:rPr lang="en-US" sz="2000" dirty="0"/>
              <a:t>and at on the </a:t>
            </a:r>
            <a:r>
              <a:rPr lang="en-US" sz="2000" b="1" dirty="0">
                <a:solidFill>
                  <a:schemeClr val="accent3">
                    <a:lumMod val="40000"/>
                    <a:lumOff val="60000"/>
                  </a:schemeClr>
                </a:solidFill>
                <a:hlinkClick r:id="rId2">
                  <a:extLst>
                    <a:ext uri="{A12FA001-AC4F-418D-AE19-62706E023703}">
                      <ahyp:hlinkClr xmlns:ahyp="http://schemas.microsoft.com/office/drawing/2018/hyperlinkcolor" val="tx"/>
                    </a:ext>
                  </a:extLst>
                </a:hlinkClick>
              </a:rPr>
              <a:t>Microsoft Accessibility page</a:t>
            </a:r>
            <a:r>
              <a:rPr lang="en-US" sz="2000" dirty="0"/>
              <a:t>.</a:t>
            </a:r>
            <a:endParaRPr lang="en-US" sz="2000" b="1" dirty="0"/>
          </a:p>
          <a:p>
            <a:r>
              <a:rPr lang="en-US" sz="2000" b="1" dirty="0">
                <a:solidFill>
                  <a:schemeClr val="accent3">
                    <a:lumMod val="40000"/>
                    <a:lumOff val="60000"/>
                  </a:schemeClr>
                </a:solidFill>
                <a:hlinkClick r:id="rId4">
                  <a:extLst>
                    <a:ext uri="{A12FA001-AC4F-418D-AE19-62706E023703}">
                      <ahyp:hlinkClr xmlns:ahyp="http://schemas.microsoft.com/office/drawing/2018/hyperlinkcolor" val="tx"/>
                    </a:ext>
                  </a:extLst>
                </a:hlinkClick>
              </a:rPr>
              <a:t>Microsoft Accessibility Fundamentals course</a:t>
            </a:r>
            <a:endParaRPr lang="en-US" sz="2000" b="1" dirty="0">
              <a:solidFill>
                <a:schemeClr val="accent3">
                  <a:lumMod val="40000"/>
                  <a:lumOff val="60000"/>
                </a:schemeClr>
              </a:solidFill>
            </a:endParaRPr>
          </a:p>
          <a:p>
            <a:r>
              <a:rPr lang="en-US" sz="2000" b="1" dirty="0">
                <a:solidFill>
                  <a:schemeClr val="accent3">
                    <a:lumMod val="40000"/>
                    <a:lumOff val="60000"/>
                  </a:schemeClr>
                </a:solidFill>
                <a:hlinkClick r:id="rId5">
                  <a:extLst>
                    <a:ext uri="{A12FA001-AC4F-418D-AE19-62706E023703}">
                      <ahyp:hlinkClr xmlns:ahyp="http://schemas.microsoft.com/office/drawing/2018/hyperlinkcolor" val="tx"/>
                    </a:ext>
                  </a:extLst>
                </a:hlinkClick>
              </a:rPr>
              <a:t>ANDI</a:t>
            </a:r>
            <a:r>
              <a:rPr lang="en-US" sz="2000" b="1" dirty="0">
                <a:solidFill>
                  <a:schemeClr val="accent3">
                    <a:lumMod val="40000"/>
                    <a:lumOff val="60000"/>
                  </a:schemeClr>
                </a:solidFill>
              </a:rPr>
              <a:t> </a:t>
            </a:r>
            <a:r>
              <a:rPr lang="en-US" sz="2000" b="1" dirty="0"/>
              <a:t>– </a:t>
            </a:r>
            <a:r>
              <a:rPr lang="en-US" sz="2000" dirty="0"/>
              <a:t>Bookmarklet developed by the Social Security Administration to aid in accessibility testing.</a:t>
            </a:r>
          </a:p>
          <a:p>
            <a:r>
              <a:rPr lang="en-US" sz="2000" b="1" dirty="0">
                <a:solidFill>
                  <a:schemeClr val="accent3">
                    <a:lumMod val="40000"/>
                    <a:lumOff val="60000"/>
                  </a:schemeClr>
                </a:solidFill>
                <a:hlinkClick r:id="rId6">
                  <a:extLst>
                    <a:ext uri="{A12FA001-AC4F-418D-AE19-62706E023703}">
                      <ahyp:hlinkClr xmlns:ahyp="http://schemas.microsoft.com/office/drawing/2018/hyperlinkcolor" val="tx"/>
                    </a:ext>
                  </a:extLst>
                </a:hlinkClick>
              </a:rPr>
              <a:t>VGAR</a:t>
            </a:r>
            <a:r>
              <a:rPr lang="en-US" sz="2000" dirty="0">
                <a:solidFill>
                  <a:schemeClr val="accent3">
                    <a:lumMod val="40000"/>
                    <a:lumOff val="60000"/>
                  </a:schemeClr>
                </a:solidFill>
              </a:rPr>
              <a:t> </a:t>
            </a:r>
            <a:r>
              <a:rPr lang="en-US" sz="2000" dirty="0"/>
              <a:t>– Visa Global Accessibility Requirements</a:t>
            </a:r>
          </a:p>
          <a:p>
            <a:r>
              <a:rPr lang="en-US" sz="2000" b="1" dirty="0">
                <a:solidFill>
                  <a:schemeClr val="accent3">
                    <a:lumMod val="40000"/>
                    <a:lumOff val="60000"/>
                  </a:schemeClr>
                </a:solidFill>
                <a:hlinkClick r:id="rId7">
                  <a:extLst>
                    <a:ext uri="{A12FA001-AC4F-418D-AE19-62706E023703}">
                      <ahyp:hlinkClr xmlns:ahyp="http://schemas.microsoft.com/office/drawing/2018/hyperlinkcolor" val="tx"/>
                    </a:ext>
                  </a:extLst>
                </a:hlinkClick>
              </a:rPr>
              <a:t>Section 508 ICT Testing Baseline for Web</a:t>
            </a:r>
            <a:r>
              <a:rPr lang="en-US" sz="2000" dirty="0">
                <a:solidFill>
                  <a:schemeClr val="accent3">
                    <a:lumMod val="40000"/>
                    <a:lumOff val="60000"/>
                  </a:schemeClr>
                </a:solidFill>
              </a:rPr>
              <a:t> </a:t>
            </a:r>
            <a:r>
              <a:rPr lang="en-US" sz="2000" dirty="0"/>
              <a:t>- This Baseline identifies the minimum requirements of any test process used to determine conformance of web content with the Revised Section 508 of the Rehabilitation Act of 1973, as amended (29 U.S.C. 794d).</a:t>
            </a:r>
          </a:p>
          <a:p>
            <a:r>
              <a:rPr lang="en-US" sz="2000" b="1" dirty="0">
                <a:solidFill>
                  <a:schemeClr val="accent3">
                    <a:lumMod val="40000"/>
                    <a:lumOff val="60000"/>
                  </a:schemeClr>
                </a:solidFill>
                <a:hlinkClick r:id="rId8">
                  <a:extLst>
                    <a:ext uri="{A12FA001-AC4F-418D-AE19-62706E023703}">
                      <ahyp:hlinkClr xmlns:ahyp="http://schemas.microsoft.com/office/drawing/2018/hyperlinkcolor" val="tx"/>
                    </a:ext>
                  </a:extLst>
                </a:hlinkClick>
              </a:rPr>
              <a:t>Trusted Tester: Section 508 Conformance Test Process for Web</a:t>
            </a:r>
            <a:r>
              <a:rPr lang="en-US" sz="2000" dirty="0">
                <a:solidFill>
                  <a:schemeClr val="accent3">
                    <a:lumMod val="40000"/>
                    <a:lumOff val="60000"/>
                  </a:schemeClr>
                </a:solidFill>
              </a:rPr>
              <a:t> </a:t>
            </a:r>
            <a:r>
              <a:rPr lang="en-US" sz="2000" dirty="0"/>
              <a:t>– A standardized approach for manual inspection of web content for conformance with the revised Section 508 Standards.</a:t>
            </a:r>
          </a:p>
          <a:p>
            <a:r>
              <a:rPr lang="en-US" sz="2000" b="1" dirty="0">
                <a:solidFill>
                  <a:schemeClr val="accent3">
                    <a:lumMod val="40000"/>
                    <a:lumOff val="60000"/>
                  </a:schemeClr>
                </a:solidFill>
                <a:hlinkClick r:id="rId9">
                  <a:extLst>
                    <a:ext uri="{A12FA001-AC4F-418D-AE19-62706E023703}">
                      <ahyp:hlinkClr xmlns:ahyp="http://schemas.microsoft.com/office/drawing/2018/hyperlinkcolor" val="tx"/>
                    </a:ext>
                  </a:extLst>
                </a:hlinkClick>
              </a:rPr>
              <a:t>IT Accessibility Laws and Policies | Policy &amp; Management | Section508.gov</a:t>
            </a:r>
            <a:r>
              <a:rPr lang="en-US" sz="2000" dirty="0">
                <a:solidFill>
                  <a:schemeClr val="accent3">
                    <a:lumMod val="40000"/>
                    <a:lumOff val="60000"/>
                  </a:schemeClr>
                </a:solidFill>
              </a:rPr>
              <a:t> </a:t>
            </a:r>
            <a:r>
              <a:rPr lang="en-US" sz="2000" dirty="0"/>
              <a:t>– A page maintained by the GSA that provides information on some Accessibility related laws and policies</a:t>
            </a:r>
          </a:p>
          <a:p>
            <a:r>
              <a:rPr lang="en-US" sz="2000" b="1" dirty="0">
                <a:solidFill>
                  <a:schemeClr val="accent3">
                    <a:lumMod val="40000"/>
                    <a:lumOff val="60000"/>
                  </a:schemeClr>
                </a:solidFill>
                <a:hlinkClick r:id="rId10">
                  <a:extLst>
                    <a:ext uri="{A12FA001-AC4F-418D-AE19-62706E023703}">
                      <ahyp:hlinkClr xmlns:ahyp="http://schemas.microsoft.com/office/drawing/2018/hyperlinkcolor" val="tx"/>
                    </a:ext>
                  </a:extLst>
                </a:hlinkClick>
              </a:rPr>
              <a:t>Web Accessibility Laws &amp; Policies | WAI | W3C</a:t>
            </a:r>
            <a:r>
              <a:rPr lang="en-US" sz="2000" b="1" dirty="0">
                <a:solidFill>
                  <a:schemeClr val="accent3">
                    <a:lumMod val="40000"/>
                    <a:lumOff val="60000"/>
                  </a:schemeClr>
                </a:solidFill>
              </a:rPr>
              <a:t> </a:t>
            </a:r>
            <a:r>
              <a:rPr lang="en-US" sz="2000" dirty="0"/>
              <a:t>– Lists some United States governmental policies, regulations, and standards related to web accessibility.</a:t>
            </a:r>
          </a:p>
        </p:txBody>
      </p:sp>
    </p:spTree>
    <p:extLst>
      <p:ext uri="{BB962C8B-B14F-4D97-AF65-F5344CB8AC3E}">
        <p14:creationId xmlns:p14="http://schemas.microsoft.com/office/powerpoint/2010/main" val="3785975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2E8B1-F366-5DF1-1CD4-0C7542AA2040}"/>
              </a:ext>
            </a:extLst>
          </p:cNvPr>
          <p:cNvSpPr>
            <a:spLocks noGrp="1"/>
          </p:cNvSpPr>
          <p:nvPr>
            <p:ph type="title"/>
          </p:nvPr>
        </p:nvSpPr>
        <p:spPr/>
        <p:txBody>
          <a:bodyPr/>
          <a:lstStyle/>
          <a:p>
            <a:r>
              <a:rPr lang="en-US" dirty="0"/>
              <a:t>Thank You!</a:t>
            </a:r>
          </a:p>
        </p:txBody>
      </p:sp>
      <p:sp>
        <p:nvSpPr>
          <p:cNvPr id="5" name="Content Placeholder 4">
            <a:extLst>
              <a:ext uri="{FF2B5EF4-FFF2-40B4-BE49-F238E27FC236}">
                <a16:creationId xmlns:a16="http://schemas.microsoft.com/office/drawing/2014/main" id="{670C5111-E412-79C3-3468-37AB4A5EF179}"/>
              </a:ext>
            </a:extLst>
          </p:cNvPr>
          <p:cNvSpPr>
            <a:spLocks noGrp="1"/>
          </p:cNvSpPr>
          <p:nvPr>
            <p:ph idx="1"/>
          </p:nvPr>
        </p:nvSpPr>
        <p:spPr>
          <a:xfrm>
            <a:off x="0" y="1269403"/>
            <a:ext cx="12192000" cy="505609"/>
          </a:xfrm>
        </p:spPr>
        <p:txBody>
          <a:bodyPr>
            <a:noAutofit/>
          </a:bodyPr>
          <a:lstStyle/>
          <a:p>
            <a:pPr marL="0" indent="0" algn="ctr">
              <a:buNone/>
            </a:pPr>
            <a:r>
              <a:rPr lang="en-US" sz="3200" dirty="0">
                <a:solidFill>
                  <a:schemeClr val="accent3">
                    <a:lumMod val="40000"/>
                    <a:lumOff val="60000"/>
                  </a:schemeClr>
                </a:solidFill>
              </a:rPr>
              <a:t>Questions?</a:t>
            </a:r>
          </a:p>
        </p:txBody>
      </p:sp>
      <p:sp>
        <p:nvSpPr>
          <p:cNvPr id="4" name="TextBox 3">
            <a:extLst>
              <a:ext uri="{FF2B5EF4-FFF2-40B4-BE49-F238E27FC236}">
                <a16:creationId xmlns:a16="http://schemas.microsoft.com/office/drawing/2014/main" id="{F46752D6-87C0-A915-5658-6D47DB52BA28}"/>
              </a:ext>
            </a:extLst>
          </p:cNvPr>
          <p:cNvSpPr txBox="1"/>
          <p:nvPr/>
        </p:nvSpPr>
        <p:spPr>
          <a:xfrm>
            <a:off x="3048896" y="2121187"/>
            <a:ext cx="6094206" cy="400110"/>
          </a:xfrm>
          <a:prstGeom prst="rect">
            <a:avLst/>
          </a:prstGeom>
          <a:noFill/>
        </p:spPr>
        <p:txBody>
          <a:bodyPr wrap="square">
            <a:spAutoFit/>
          </a:bodyPr>
          <a:lstStyle/>
          <a:p>
            <a:pPr marL="0" indent="0" algn="ctr">
              <a:buNone/>
            </a:pPr>
            <a:r>
              <a:rPr lang="en-US" sz="2000" b="0" i="0" dirty="0">
                <a:solidFill>
                  <a:schemeClr val="accent3">
                    <a:lumMod val="40000"/>
                    <a:lumOff val="60000"/>
                  </a:schemeClr>
                </a:solidFill>
                <a:effectLst/>
                <a:latin typeface="Inter"/>
                <a:hlinkClick r:id="rId3">
                  <a:extLst>
                    <a:ext uri="{A12FA001-AC4F-418D-AE19-62706E023703}">
                      <ahyp:hlinkClr xmlns:ahyp="http://schemas.microsoft.com/office/drawing/2018/hyperlinkcolor" val="tx"/>
                    </a:ext>
                  </a:extLst>
                </a:hlinkClick>
              </a:rPr>
              <a:t>linktr.ee/</a:t>
            </a:r>
            <a:r>
              <a:rPr lang="en-US" sz="2000" b="0" i="0" dirty="0" err="1">
                <a:solidFill>
                  <a:schemeClr val="accent3">
                    <a:lumMod val="40000"/>
                    <a:lumOff val="60000"/>
                  </a:schemeClr>
                </a:solidFill>
                <a:effectLst/>
                <a:latin typeface="Inter"/>
                <a:hlinkClick r:id="rId3">
                  <a:extLst>
                    <a:ext uri="{A12FA001-AC4F-418D-AE19-62706E023703}">
                      <ahyp:hlinkClr xmlns:ahyp="http://schemas.microsoft.com/office/drawing/2018/hyperlinkcolor" val="tx"/>
                    </a:ext>
                  </a:extLst>
                </a:hlinkClick>
              </a:rPr>
              <a:t>corgidev</a:t>
            </a:r>
            <a:endParaRPr lang="en-US" sz="2000" dirty="0">
              <a:solidFill>
                <a:schemeClr val="accent3">
                  <a:lumMod val="40000"/>
                  <a:lumOff val="60000"/>
                </a:schemeClr>
              </a:solidFill>
            </a:endParaRPr>
          </a:p>
        </p:txBody>
      </p:sp>
      <p:pic>
        <p:nvPicPr>
          <p:cNvPr id="11" name="Picture 10" descr="CorgiDev Linktree QR Code">
            <a:extLst>
              <a:ext uri="{FF2B5EF4-FFF2-40B4-BE49-F238E27FC236}">
                <a16:creationId xmlns:a16="http://schemas.microsoft.com/office/drawing/2014/main" id="{759F0074-F120-9478-EB1E-C21476DEE4A8}"/>
              </a:ext>
            </a:extLst>
          </p:cNvPr>
          <p:cNvPicPr>
            <a:picLocks noChangeAspect="1"/>
          </p:cNvPicPr>
          <p:nvPr/>
        </p:nvPicPr>
        <p:blipFill>
          <a:blip r:embed="rId4"/>
          <a:stretch>
            <a:fillRect/>
          </a:stretch>
        </p:blipFill>
        <p:spPr>
          <a:xfrm>
            <a:off x="4108300" y="2594966"/>
            <a:ext cx="3975399" cy="3975399"/>
          </a:xfrm>
          <a:prstGeom prst="rect">
            <a:avLst/>
          </a:prstGeom>
          <a:solidFill>
            <a:schemeClr val="bg1"/>
          </a:solidFill>
          <a:effectLst>
            <a:outerShdw blurRad="50800" dist="165100" dir="2700000" algn="tl" rotWithShape="0">
              <a:prstClr val="black">
                <a:alpha val="40000"/>
              </a:prstClr>
            </a:outerShdw>
          </a:effectLst>
        </p:spPr>
      </p:pic>
      <p:pic>
        <p:nvPicPr>
          <p:cNvPr id="7" name="Picture 6" descr="CorgiDev logo">
            <a:extLst>
              <a:ext uri="{FF2B5EF4-FFF2-40B4-BE49-F238E27FC236}">
                <a16:creationId xmlns:a16="http://schemas.microsoft.com/office/drawing/2014/main" id="{EF0865DE-6686-4ED9-6A15-17D4717FF2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18486" y="4464424"/>
            <a:ext cx="2182565" cy="2182565"/>
          </a:xfrm>
          <a:prstGeom prst="rect">
            <a:avLst/>
          </a:prstGeom>
        </p:spPr>
      </p:pic>
    </p:spTree>
    <p:extLst>
      <p:ext uri="{BB962C8B-B14F-4D97-AF65-F5344CB8AC3E}">
        <p14:creationId xmlns:p14="http://schemas.microsoft.com/office/powerpoint/2010/main" val="3357414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Disclaimer</a:t>
            </a:r>
          </a:p>
        </p:txBody>
      </p:sp>
      <p:sp>
        <p:nvSpPr>
          <p:cNvPr id="3" name="Content Placeholder 2"/>
          <p:cNvSpPr>
            <a:spLocks noGrp="1"/>
          </p:cNvSpPr>
          <p:nvPr>
            <p:ph idx="1"/>
          </p:nvPr>
        </p:nvSpPr>
        <p:spPr>
          <a:effectLst>
            <a:outerShdw blurRad="50800" dist="165100" dir="2700000" algn="tl" rotWithShape="0">
              <a:prstClr val="black">
                <a:alpha val="40000"/>
              </a:prstClr>
            </a:outerShdw>
          </a:effectLst>
        </p:spPr>
        <p:txBody>
          <a:bodyPr/>
          <a:lstStyle/>
          <a:p>
            <a:pPr marL="0" indent="0">
              <a:buNone/>
            </a:pPr>
            <a:r>
              <a:rPr lang="en-US" dirty="0"/>
              <a:t>While I may mention some examples from current/past jobs, I am not representing any of my employers during this presentation.</a:t>
            </a:r>
          </a:p>
          <a:p>
            <a:pPr marL="0" indent="0">
              <a:buNone/>
            </a:pPr>
            <a:endParaRPr lang="en-US" dirty="0"/>
          </a:p>
          <a:p>
            <a:pPr marL="0" indent="0">
              <a:buNone/>
            </a:pPr>
            <a:r>
              <a:rPr lang="en-US" dirty="0"/>
              <a:t>Additionally, while I will discuss some legislation, I am not a lawyer and nothing I say should be taken as definitive legal advice.</a:t>
            </a:r>
          </a:p>
        </p:txBody>
      </p:sp>
      <p:pic>
        <p:nvPicPr>
          <p:cNvPr id="4" name="Picture 3">
            <a:extLst>
              <a:ext uri="{FF2B5EF4-FFF2-40B4-BE49-F238E27FC236}">
                <a16:creationId xmlns:a16="http://schemas.microsoft.com/office/drawing/2014/main" id="{C1B2FBC8-99A3-B6AD-8449-33E54BEB524B}"/>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3800" y="5999738"/>
            <a:ext cx="647251" cy="647251"/>
          </a:xfrm>
          <a:prstGeom prst="rect">
            <a:avLst/>
          </a:prstGeom>
        </p:spPr>
      </p:pic>
    </p:spTree>
    <p:extLst>
      <p:ext uri="{BB962C8B-B14F-4D97-AF65-F5344CB8AC3E}">
        <p14:creationId xmlns:p14="http://schemas.microsoft.com/office/powerpoint/2010/main" val="2541583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4734D-CEF0-4372-A67F-6BE687D6B0D7}"/>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6CD1FD88-1DF5-4CB5-97CD-1BF062D3DAAF}"/>
              </a:ext>
            </a:extLst>
          </p:cNvPr>
          <p:cNvSpPr>
            <a:spLocks noGrp="1"/>
          </p:cNvSpPr>
          <p:nvPr>
            <p:ph idx="1"/>
          </p:nvPr>
        </p:nvSpPr>
        <p:spPr>
          <a:effectLst>
            <a:outerShdw blurRad="50800" dist="165100" dir="2700000" algn="tl" rotWithShape="0">
              <a:prstClr val="black">
                <a:alpha val="40000"/>
              </a:prstClr>
            </a:outerShdw>
          </a:effectLst>
        </p:spPr>
        <p:txBody>
          <a:bodyPr/>
          <a:lstStyle/>
          <a:p>
            <a:r>
              <a:rPr lang="en-US" dirty="0"/>
              <a:t>What is Accessibility?</a:t>
            </a:r>
          </a:p>
          <a:p>
            <a:r>
              <a:rPr lang="en-US" dirty="0"/>
              <a:t>What is Disability?</a:t>
            </a:r>
          </a:p>
          <a:p>
            <a:r>
              <a:rPr lang="en-US" dirty="0"/>
              <a:t>Why?</a:t>
            </a:r>
          </a:p>
          <a:p>
            <a:r>
              <a:rPr lang="en-US" dirty="0"/>
              <a:t>How to decide what is Accessible?</a:t>
            </a:r>
          </a:p>
          <a:p>
            <a:r>
              <a:rPr lang="en-US" dirty="0"/>
              <a:t>Building A11y Test Plans</a:t>
            </a:r>
          </a:p>
          <a:p>
            <a:r>
              <a:rPr lang="en-US" dirty="0"/>
              <a:t>Tools &amp; Resources</a:t>
            </a:r>
          </a:p>
        </p:txBody>
      </p:sp>
      <p:pic>
        <p:nvPicPr>
          <p:cNvPr id="5" name="Picture 4">
            <a:extLst>
              <a:ext uri="{FF2B5EF4-FFF2-40B4-BE49-F238E27FC236}">
                <a16:creationId xmlns:a16="http://schemas.microsoft.com/office/drawing/2014/main" id="{AF3F7485-2CDC-0B61-D1CB-0973AA4B5FF5}"/>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3800" y="5999738"/>
            <a:ext cx="647251" cy="647251"/>
          </a:xfrm>
          <a:prstGeom prst="rect">
            <a:avLst/>
          </a:prstGeom>
        </p:spPr>
      </p:pic>
    </p:spTree>
    <p:extLst>
      <p:ext uri="{BB962C8B-B14F-4D97-AF65-F5344CB8AC3E}">
        <p14:creationId xmlns:p14="http://schemas.microsoft.com/office/powerpoint/2010/main" val="1852513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AD4E1-0643-4C88-9E49-C2724AEB3568}"/>
              </a:ext>
            </a:extLst>
          </p:cNvPr>
          <p:cNvSpPr>
            <a:spLocks noGrp="1"/>
          </p:cNvSpPr>
          <p:nvPr>
            <p:ph type="title"/>
          </p:nvPr>
        </p:nvSpPr>
        <p:spPr/>
        <p:txBody>
          <a:bodyPr/>
          <a:lstStyle/>
          <a:p>
            <a:r>
              <a:rPr lang="en-US" dirty="0"/>
              <a:t>What is Accessibility?</a:t>
            </a:r>
          </a:p>
        </p:txBody>
      </p:sp>
      <p:sp>
        <p:nvSpPr>
          <p:cNvPr id="3" name="Content Placeholder 2">
            <a:extLst>
              <a:ext uri="{FF2B5EF4-FFF2-40B4-BE49-F238E27FC236}">
                <a16:creationId xmlns:a16="http://schemas.microsoft.com/office/drawing/2014/main" id="{F8D322E9-A7EC-465F-93FE-BAA394728626}"/>
              </a:ext>
            </a:extLst>
          </p:cNvPr>
          <p:cNvSpPr>
            <a:spLocks noGrp="1"/>
          </p:cNvSpPr>
          <p:nvPr>
            <p:ph idx="1"/>
          </p:nvPr>
        </p:nvSpPr>
        <p:spPr>
          <a:effectLst>
            <a:outerShdw blurRad="50800" dist="165100" dir="2700000" algn="tl" rotWithShape="0">
              <a:prstClr val="black">
                <a:alpha val="40000"/>
              </a:prstClr>
            </a:outerShdw>
          </a:effectLst>
        </p:spPr>
        <p:txBody>
          <a:bodyPr/>
          <a:lstStyle/>
          <a:p>
            <a:r>
              <a:rPr lang="en-US" dirty="0"/>
              <a:t>Accessibility</a:t>
            </a:r>
          </a:p>
          <a:p>
            <a:r>
              <a:rPr lang="en-US" dirty="0"/>
              <a:t>Disability</a:t>
            </a:r>
          </a:p>
          <a:p>
            <a:r>
              <a:rPr lang="en-US" dirty="0"/>
              <a:t>Assistive / Adaptive Technology</a:t>
            </a:r>
          </a:p>
          <a:p>
            <a:r>
              <a:rPr lang="en-US" dirty="0"/>
              <a:t>A11y</a:t>
            </a:r>
          </a:p>
        </p:txBody>
      </p:sp>
      <p:pic>
        <p:nvPicPr>
          <p:cNvPr id="42" name="Graphic 41" descr="Woman in a wheelchair who appears to be speaking to someone.">
            <a:extLst>
              <a:ext uri="{FF2B5EF4-FFF2-40B4-BE49-F238E27FC236}">
                <a16:creationId xmlns:a16="http://schemas.microsoft.com/office/drawing/2014/main" id="{002E7228-3D2B-0E74-04D1-AF0E191F69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7239897" y="1825625"/>
            <a:ext cx="3244326" cy="4279749"/>
          </a:xfrm>
          <a:prstGeom prst="rect">
            <a:avLst/>
          </a:prstGeom>
          <a:effectLst>
            <a:outerShdw blurRad="50800" dist="165100" sx="101000" sy="101000" algn="tl" rotWithShape="0">
              <a:prstClr val="black">
                <a:alpha val="40000"/>
              </a:prstClr>
            </a:outerShdw>
          </a:effectLst>
        </p:spPr>
      </p:pic>
      <p:pic>
        <p:nvPicPr>
          <p:cNvPr id="13" name="Picture 12">
            <a:extLst>
              <a:ext uri="{FF2B5EF4-FFF2-40B4-BE49-F238E27FC236}">
                <a16:creationId xmlns:a16="http://schemas.microsoft.com/office/drawing/2014/main" id="{E4FE1916-B8E7-78E0-C2E2-8CF851C200B8}"/>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53800" y="5999738"/>
            <a:ext cx="647251" cy="647251"/>
          </a:xfrm>
          <a:prstGeom prst="rect">
            <a:avLst/>
          </a:prstGeom>
        </p:spPr>
      </p:pic>
    </p:spTree>
    <p:extLst>
      <p:ext uri="{BB962C8B-B14F-4D97-AF65-F5344CB8AC3E}">
        <p14:creationId xmlns:p14="http://schemas.microsoft.com/office/powerpoint/2010/main" val="3255499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1B739-3D86-4A84-82C6-4ED9C27647A0}"/>
              </a:ext>
            </a:extLst>
          </p:cNvPr>
          <p:cNvSpPr>
            <a:spLocks noGrp="1"/>
          </p:cNvSpPr>
          <p:nvPr>
            <p:ph type="title"/>
          </p:nvPr>
        </p:nvSpPr>
        <p:spPr/>
        <p:txBody>
          <a:bodyPr/>
          <a:lstStyle/>
          <a:p>
            <a:r>
              <a:rPr lang="en-US" dirty="0"/>
              <a:t>What is Disability?</a:t>
            </a:r>
          </a:p>
        </p:txBody>
      </p:sp>
      <p:sp>
        <p:nvSpPr>
          <p:cNvPr id="6" name="Content Placeholder 5">
            <a:extLst>
              <a:ext uri="{FF2B5EF4-FFF2-40B4-BE49-F238E27FC236}">
                <a16:creationId xmlns:a16="http://schemas.microsoft.com/office/drawing/2014/main" id="{34542B61-5515-D270-8D0C-A664B94272AB}"/>
              </a:ext>
            </a:extLst>
          </p:cNvPr>
          <p:cNvSpPr>
            <a:spLocks noGrp="1"/>
          </p:cNvSpPr>
          <p:nvPr>
            <p:ph idx="1"/>
          </p:nvPr>
        </p:nvSpPr>
        <p:spPr>
          <a:xfrm>
            <a:off x="838200" y="1485899"/>
            <a:ext cx="10515600" cy="4691064"/>
          </a:xfrm>
          <a:effectLst>
            <a:outerShdw blurRad="50800" dist="165100" dir="2700000" algn="tl" rotWithShape="0">
              <a:prstClr val="black">
                <a:alpha val="40000"/>
              </a:prstClr>
            </a:outerShdw>
          </a:effectLst>
        </p:spPr>
        <p:txBody>
          <a:bodyPr>
            <a:noAutofit/>
          </a:bodyPr>
          <a:lstStyle/>
          <a:p>
            <a:pPr marL="0" indent="0">
              <a:buNone/>
            </a:pPr>
            <a:r>
              <a:rPr lang="en-US" b="1" dirty="0"/>
              <a:t>Disabilities can affect people in different ways</a:t>
            </a:r>
            <a:r>
              <a:rPr lang="en-US" dirty="0"/>
              <a:t>:</a:t>
            </a:r>
          </a:p>
          <a:p>
            <a:r>
              <a:rPr lang="en-US" dirty="0"/>
              <a:t>What part of their life does it affect?</a:t>
            </a:r>
          </a:p>
          <a:p>
            <a:pPr lvl="1"/>
            <a:r>
              <a:rPr lang="en-US" sz="2800" dirty="0"/>
              <a:t>Ability to eat</a:t>
            </a:r>
          </a:p>
          <a:p>
            <a:pPr lvl="1"/>
            <a:r>
              <a:rPr lang="en-US" sz="2800" dirty="0"/>
              <a:t>Ability to breathe</a:t>
            </a:r>
          </a:p>
          <a:p>
            <a:pPr lvl="1"/>
            <a:r>
              <a:rPr lang="en-US" sz="2800" dirty="0"/>
              <a:t>Ability to walk, stand, or lift</a:t>
            </a:r>
          </a:p>
          <a:p>
            <a:pPr lvl="1"/>
            <a:r>
              <a:rPr lang="en-US" sz="2800" dirty="0"/>
              <a:t>Ability to interpret information</a:t>
            </a:r>
          </a:p>
          <a:p>
            <a:pPr lvl="1"/>
            <a:r>
              <a:rPr lang="en-US" sz="2800" dirty="0"/>
              <a:t>Ability to see or hear</a:t>
            </a:r>
          </a:p>
          <a:p>
            <a:pPr lvl="1"/>
            <a:r>
              <a:rPr lang="en-US" sz="2800" dirty="0"/>
              <a:t>Ability to care for themselves</a:t>
            </a:r>
          </a:p>
          <a:p>
            <a:r>
              <a:rPr lang="en-US" dirty="0"/>
              <a:t>Visibility of the disability</a:t>
            </a:r>
          </a:p>
          <a:p>
            <a:r>
              <a:rPr lang="en-US" dirty="0"/>
              <a:t>When does it affect them? (temporary, permanent, situational)</a:t>
            </a:r>
          </a:p>
        </p:txBody>
      </p:sp>
      <p:pic>
        <p:nvPicPr>
          <p:cNvPr id="7" name="Picture 2" descr="Image of a 20-sided die with a current value of 1 followed by the text: &quot;You attempt to blow out the birthday cake candles but instead tip them over, light the curtains on fire and now your room is burning.&quot;">
            <a:extLst>
              <a:ext uri="{FF2B5EF4-FFF2-40B4-BE49-F238E27FC236}">
                <a16:creationId xmlns:a16="http://schemas.microsoft.com/office/drawing/2014/main" id="{9B67ECEC-77E6-847D-1A00-4E54D135C6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8319" y="2268626"/>
            <a:ext cx="4692998" cy="3125610"/>
          </a:xfrm>
          <a:prstGeom prst="rect">
            <a:avLst/>
          </a:prstGeom>
          <a:noFill/>
          <a:effectLst>
            <a:softEdge rad="88900"/>
          </a:effectLst>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036CB6B-A26A-C84B-60B2-6189BCEDE85C}"/>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53800" y="5999738"/>
            <a:ext cx="647251" cy="647251"/>
          </a:xfrm>
          <a:prstGeom prst="rect">
            <a:avLst/>
          </a:prstGeom>
        </p:spPr>
      </p:pic>
    </p:spTree>
    <p:extLst>
      <p:ext uri="{BB962C8B-B14F-4D97-AF65-F5344CB8AC3E}">
        <p14:creationId xmlns:p14="http://schemas.microsoft.com/office/powerpoint/2010/main" val="653836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1B739-3D86-4A84-82C6-4ED9C27647A0}"/>
              </a:ext>
            </a:extLst>
          </p:cNvPr>
          <p:cNvSpPr>
            <a:spLocks noGrp="1"/>
          </p:cNvSpPr>
          <p:nvPr>
            <p:ph type="title"/>
          </p:nvPr>
        </p:nvSpPr>
        <p:spPr/>
        <p:txBody>
          <a:bodyPr/>
          <a:lstStyle/>
          <a:p>
            <a:r>
              <a:rPr lang="en-US" dirty="0"/>
              <a:t>What is Disability? (Continued)</a:t>
            </a:r>
          </a:p>
        </p:txBody>
      </p:sp>
      <p:sp>
        <p:nvSpPr>
          <p:cNvPr id="6" name="Content Placeholder 5">
            <a:extLst>
              <a:ext uri="{FF2B5EF4-FFF2-40B4-BE49-F238E27FC236}">
                <a16:creationId xmlns:a16="http://schemas.microsoft.com/office/drawing/2014/main" id="{34542B61-5515-D270-8D0C-A664B94272AB}"/>
              </a:ext>
            </a:extLst>
          </p:cNvPr>
          <p:cNvSpPr>
            <a:spLocks noGrp="1"/>
          </p:cNvSpPr>
          <p:nvPr>
            <p:ph idx="1"/>
          </p:nvPr>
        </p:nvSpPr>
        <p:spPr>
          <a:xfrm>
            <a:off x="838200" y="1485899"/>
            <a:ext cx="5257800" cy="471993"/>
          </a:xfrm>
          <a:solidFill>
            <a:schemeClr val="accent1"/>
          </a:solidFill>
        </p:spPr>
        <p:txBody>
          <a:bodyPr>
            <a:noAutofit/>
          </a:bodyPr>
          <a:lstStyle/>
          <a:p>
            <a:pPr marL="0" indent="0" algn="ctr">
              <a:buNone/>
            </a:pPr>
            <a:r>
              <a:rPr lang="en-US" b="1" dirty="0"/>
              <a:t>Medical Model</a:t>
            </a:r>
          </a:p>
        </p:txBody>
      </p:sp>
      <p:pic>
        <p:nvPicPr>
          <p:cNvPr id="9" name="Picture 8">
            <a:extLst>
              <a:ext uri="{FF2B5EF4-FFF2-40B4-BE49-F238E27FC236}">
                <a16:creationId xmlns:a16="http://schemas.microsoft.com/office/drawing/2014/main" id="{3036CB6B-A26A-C84B-60B2-6189BCEDE85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3800" y="5999738"/>
            <a:ext cx="647251" cy="647251"/>
          </a:xfrm>
          <a:prstGeom prst="rect">
            <a:avLst/>
          </a:prstGeom>
        </p:spPr>
      </p:pic>
      <p:sp>
        <p:nvSpPr>
          <p:cNvPr id="3" name="Content Placeholder 5">
            <a:extLst>
              <a:ext uri="{FF2B5EF4-FFF2-40B4-BE49-F238E27FC236}">
                <a16:creationId xmlns:a16="http://schemas.microsoft.com/office/drawing/2014/main" id="{9D638216-6777-2339-EDB6-10B649079465}"/>
              </a:ext>
            </a:extLst>
          </p:cNvPr>
          <p:cNvSpPr txBox="1">
            <a:spLocks/>
          </p:cNvSpPr>
          <p:nvPr/>
        </p:nvSpPr>
        <p:spPr>
          <a:xfrm>
            <a:off x="6419625" y="1485899"/>
            <a:ext cx="5257800" cy="471993"/>
          </a:xfrm>
          <a:prstGeom prst="rect">
            <a:avLst/>
          </a:prstGeom>
          <a:solidFill>
            <a:schemeClr val="accent1"/>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Clr>
                <a:schemeClr val="accent3"/>
              </a:buClr>
              <a:buFont typeface="Wingdings" panose="05000000000000000000" pitchFamily="2" charset="2"/>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Clr>
                <a:schemeClr val="accent3"/>
              </a:buClr>
              <a:buFont typeface="Wingdings" panose="05000000000000000000" pitchFamily="2" charset="2"/>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Clr>
                <a:schemeClr val="accent3"/>
              </a:buClr>
              <a:buFont typeface="Wingdings" panose="05000000000000000000" pitchFamily="2" charset="2"/>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Clr>
                <a:schemeClr val="accent3"/>
              </a:buClr>
              <a:buFont typeface="Wingdings" panose="05000000000000000000" pitchFamily="2" charset="2"/>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Clr>
                <a:schemeClr val="accent3"/>
              </a:buClr>
              <a:buFont typeface="Wingdings" panose="05000000000000000000" pitchFamily="2" charset="2"/>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Wingdings" panose="05000000000000000000" pitchFamily="2" charset="2"/>
              <a:buNone/>
            </a:pPr>
            <a:r>
              <a:rPr lang="en-US" b="1" dirty="0"/>
              <a:t>Social Model</a:t>
            </a:r>
          </a:p>
        </p:txBody>
      </p:sp>
      <p:pic>
        <p:nvPicPr>
          <p:cNvPr id="10" name="Graphic 9" descr="Man holding baby">
            <a:extLst>
              <a:ext uri="{FF2B5EF4-FFF2-40B4-BE49-F238E27FC236}">
                <a16:creationId xmlns:a16="http://schemas.microsoft.com/office/drawing/2014/main" id="{FAF23685-7F6B-0DBC-958E-ED1003E896E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176053" y="2168057"/>
            <a:ext cx="3993046" cy="3993046"/>
          </a:xfrm>
          <a:prstGeom prst="rect">
            <a:avLst/>
          </a:prstGeom>
          <a:effectLst>
            <a:outerShdw blurRad="50800" dist="165100" algn="l" rotWithShape="0">
              <a:prstClr val="black">
                <a:alpha val="40000"/>
              </a:prstClr>
            </a:outerShdw>
          </a:effectLst>
        </p:spPr>
      </p:pic>
      <p:pic>
        <p:nvPicPr>
          <p:cNvPr id="14" name="Graphic 13" descr="Medicine Bottle">
            <a:extLst>
              <a:ext uri="{FF2B5EF4-FFF2-40B4-BE49-F238E27FC236}">
                <a16:creationId xmlns:a16="http://schemas.microsoft.com/office/drawing/2014/main" id="{AC01CE69-7166-42D8-1CCD-727E6D0CE6C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43761" y="3076686"/>
            <a:ext cx="3246677" cy="3246677"/>
          </a:xfrm>
          <a:prstGeom prst="rect">
            <a:avLst/>
          </a:prstGeom>
          <a:effectLst>
            <a:outerShdw blurRad="50800" dist="165100" algn="l" rotWithShape="0">
              <a:prstClr val="black">
                <a:alpha val="40000"/>
              </a:prstClr>
            </a:outerShdw>
          </a:effectLst>
        </p:spPr>
      </p:pic>
    </p:spTree>
    <p:extLst>
      <p:ext uri="{BB962C8B-B14F-4D97-AF65-F5344CB8AC3E}">
        <p14:creationId xmlns:p14="http://schemas.microsoft.com/office/powerpoint/2010/main" val="59454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BE3E6-5A5E-4463-8DB0-F3CF9C324778}"/>
              </a:ext>
            </a:extLst>
          </p:cNvPr>
          <p:cNvSpPr>
            <a:spLocks noGrp="1"/>
          </p:cNvSpPr>
          <p:nvPr>
            <p:ph type="title"/>
          </p:nvPr>
        </p:nvSpPr>
        <p:spPr/>
        <p:txBody>
          <a:bodyPr/>
          <a:lstStyle/>
          <a:p>
            <a:r>
              <a:rPr lang="en-US" dirty="0"/>
              <a:t>Why?</a:t>
            </a:r>
          </a:p>
        </p:txBody>
      </p:sp>
      <p:sp>
        <p:nvSpPr>
          <p:cNvPr id="3" name="Content Placeholder 2">
            <a:extLst>
              <a:ext uri="{FF2B5EF4-FFF2-40B4-BE49-F238E27FC236}">
                <a16:creationId xmlns:a16="http://schemas.microsoft.com/office/drawing/2014/main" id="{98407322-EE47-461A-937E-D8B74ADFB3D0}"/>
              </a:ext>
            </a:extLst>
          </p:cNvPr>
          <p:cNvSpPr>
            <a:spLocks noGrp="1"/>
          </p:cNvSpPr>
          <p:nvPr>
            <p:ph idx="1"/>
          </p:nvPr>
        </p:nvSpPr>
        <p:spPr>
          <a:xfrm>
            <a:off x="885825" y="1460411"/>
            <a:ext cx="8994289" cy="4206240"/>
          </a:xfrm>
          <a:effectLst>
            <a:outerShdw blurRad="50800" dist="165100" dir="2700000" algn="tl" rotWithShape="0">
              <a:prstClr val="black">
                <a:alpha val="40000"/>
              </a:prstClr>
            </a:outerShdw>
          </a:effectLst>
        </p:spPr>
        <p:txBody>
          <a:bodyPr>
            <a:normAutofit fontScale="92500" lnSpcReduction="10000"/>
          </a:bodyPr>
          <a:lstStyle/>
          <a:p>
            <a:pPr marL="0" indent="0">
              <a:buNone/>
            </a:pPr>
            <a:r>
              <a:rPr lang="en-US" b="1" dirty="0">
                <a:solidFill>
                  <a:schemeClr val="accent3">
                    <a:lumMod val="20000"/>
                    <a:lumOff val="80000"/>
                  </a:schemeClr>
                </a:solidFill>
              </a:rPr>
              <a:t>Accessibility helps to</a:t>
            </a:r>
            <a:r>
              <a:rPr lang="en-US" dirty="0">
                <a:solidFill>
                  <a:schemeClr val="accent3">
                    <a:lumMod val="20000"/>
                    <a:lumOff val="80000"/>
                  </a:schemeClr>
                </a:solidFill>
              </a:rPr>
              <a:t>:</a:t>
            </a:r>
          </a:p>
          <a:p>
            <a:r>
              <a:rPr lang="en-US" sz="2600" dirty="0">
                <a:solidFill>
                  <a:schemeClr val="accent3">
                    <a:lumMod val="20000"/>
                    <a:lumOff val="80000"/>
                  </a:schemeClr>
                </a:solidFill>
              </a:rPr>
              <a:t>Remove barriers</a:t>
            </a:r>
          </a:p>
          <a:p>
            <a:r>
              <a:rPr lang="en-US" sz="2600" dirty="0">
                <a:solidFill>
                  <a:schemeClr val="accent3">
                    <a:lumMod val="20000"/>
                    <a:lumOff val="80000"/>
                  </a:schemeClr>
                </a:solidFill>
              </a:rPr>
              <a:t>Allow equal access</a:t>
            </a:r>
          </a:p>
          <a:p>
            <a:endParaRPr lang="en-US" sz="1000" b="1" dirty="0">
              <a:solidFill>
                <a:schemeClr val="accent3">
                  <a:lumMod val="20000"/>
                  <a:lumOff val="80000"/>
                </a:schemeClr>
              </a:solidFill>
            </a:endParaRPr>
          </a:p>
          <a:p>
            <a:pPr marL="0" indent="0">
              <a:buNone/>
            </a:pPr>
            <a:r>
              <a:rPr lang="en-US" b="1" dirty="0">
                <a:solidFill>
                  <a:schemeClr val="accent3">
                    <a:lumMod val="20000"/>
                    <a:lumOff val="80000"/>
                  </a:schemeClr>
                </a:solidFill>
              </a:rPr>
              <a:t>Through that we create an environment that</a:t>
            </a:r>
            <a:r>
              <a:rPr lang="en-US" dirty="0">
                <a:solidFill>
                  <a:schemeClr val="accent3">
                    <a:lumMod val="20000"/>
                    <a:lumOff val="80000"/>
                  </a:schemeClr>
                </a:solidFill>
              </a:rPr>
              <a:t>:</a:t>
            </a:r>
          </a:p>
          <a:p>
            <a:r>
              <a:rPr lang="en-US" sz="2600" dirty="0">
                <a:solidFill>
                  <a:schemeClr val="accent3">
                    <a:lumMod val="20000"/>
                    <a:lumOff val="80000"/>
                  </a:schemeClr>
                </a:solidFill>
              </a:rPr>
              <a:t>Feels more welcoming</a:t>
            </a:r>
          </a:p>
          <a:p>
            <a:r>
              <a:rPr lang="en-US" sz="2600" dirty="0">
                <a:solidFill>
                  <a:schemeClr val="accent3">
                    <a:lumMod val="20000"/>
                    <a:lumOff val="80000"/>
                  </a:schemeClr>
                </a:solidFill>
              </a:rPr>
              <a:t>Encourages diversity</a:t>
            </a:r>
          </a:p>
          <a:p>
            <a:r>
              <a:rPr lang="en-US" sz="2600" dirty="0">
                <a:solidFill>
                  <a:schemeClr val="accent3">
                    <a:lumMod val="20000"/>
                    <a:lumOff val="80000"/>
                  </a:schemeClr>
                </a:solidFill>
              </a:rPr>
              <a:t>Helps people make informed decisions</a:t>
            </a:r>
          </a:p>
          <a:p>
            <a:r>
              <a:rPr lang="en-US" sz="2600" dirty="0">
                <a:solidFill>
                  <a:schemeClr val="accent3">
                    <a:lumMod val="20000"/>
                    <a:lumOff val="80000"/>
                  </a:schemeClr>
                </a:solidFill>
              </a:rPr>
              <a:t>Encouraging innovation / productivity / progress</a:t>
            </a:r>
          </a:p>
          <a:p>
            <a:r>
              <a:rPr lang="en-US" sz="2600" dirty="0">
                <a:solidFill>
                  <a:schemeClr val="accent3">
                    <a:lumMod val="20000"/>
                    <a:lumOff val="80000"/>
                  </a:schemeClr>
                </a:solidFill>
              </a:rPr>
              <a:t>Expand our market / audience</a:t>
            </a:r>
          </a:p>
          <a:p>
            <a:pPr marL="0" indent="0">
              <a:buNone/>
            </a:pPr>
            <a:endParaRPr lang="en-US" dirty="0">
              <a:solidFill>
                <a:schemeClr val="accent3">
                  <a:lumMod val="20000"/>
                  <a:lumOff val="80000"/>
                </a:schemeClr>
              </a:solidFill>
            </a:endParaRPr>
          </a:p>
        </p:txBody>
      </p:sp>
      <p:pic>
        <p:nvPicPr>
          <p:cNvPr id="5" name="Picture 4">
            <a:extLst>
              <a:ext uri="{FF2B5EF4-FFF2-40B4-BE49-F238E27FC236}">
                <a16:creationId xmlns:a16="http://schemas.microsoft.com/office/drawing/2014/main" id="{85DA88A2-FEA4-D549-1C9D-1D99FCDF1B65}"/>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53800" y="5999738"/>
            <a:ext cx="647251" cy="647251"/>
          </a:xfrm>
          <a:prstGeom prst="rect">
            <a:avLst/>
          </a:prstGeom>
        </p:spPr>
      </p:pic>
      <p:grpSp>
        <p:nvGrpSpPr>
          <p:cNvPr id="36" name="Group 35" descr="Woman with one hand on her hip and her other hand up like she is confused about something. A thought bubble next to her head features the wheelchair moving forward icon.">
            <a:extLst>
              <a:ext uri="{FF2B5EF4-FFF2-40B4-BE49-F238E27FC236}">
                <a16:creationId xmlns:a16="http://schemas.microsoft.com/office/drawing/2014/main" id="{362A77A9-D969-D7FC-3729-A09E783AC6FB}"/>
              </a:ext>
            </a:extLst>
          </p:cNvPr>
          <p:cNvGrpSpPr/>
          <p:nvPr/>
        </p:nvGrpSpPr>
        <p:grpSpPr>
          <a:xfrm flipH="1">
            <a:off x="8202416" y="174199"/>
            <a:ext cx="3103759" cy="6149164"/>
            <a:chOff x="8202416" y="174199"/>
            <a:chExt cx="3103759" cy="6149164"/>
          </a:xfrm>
          <a:effectLst>
            <a:outerShdw blurRad="50800" dist="165100" algn="l" rotWithShape="0">
              <a:prstClr val="black">
                <a:alpha val="40000"/>
              </a:prstClr>
            </a:outerShdw>
          </a:effectLst>
        </p:grpSpPr>
        <p:grpSp>
          <p:nvGrpSpPr>
            <p:cNvPr id="27" name="Group 26">
              <a:extLst>
                <a:ext uri="{FF2B5EF4-FFF2-40B4-BE49-F238E27FC236}">
                  <a16:creationId xmlns:a16="http://schemas.microsoft.com/office/drawing/2014/main" id="{6B5AA19C-9E9B-D948-3222-82C8AD3142B2}"/>
                </a:ext>
              </a:extLst>
            </p:cNvPr>
            <p:cNvGrpSpPr/>
            <p:nvPr/>
          </p:nvGrpSpPr>
          <p:grpSpPr>
            <a:xfrm>
              <a:off x="9184630" y="174199"/>
              <a:ext cx="2121545" cy="2087876"/>
              <a:chOff x="8681421" y="-205790"/>
              <a:chExt cx="3574039" cy="3415822"/>
            </a:xfrm>
          </p:grpSpPr>
          <p:pic>
            <p:nvPicPr>
              <p:cNvPr id="28" name="Graphic 27">
                <a:extLst>
                  <a:ext uri="{FF2B5EF4-FFF2-40B4-BE49-F238E27FC236}">
                    <a16:creationId xmlns:a16="http://schemas.microsoft.com/office/drawing/2014/main" id="{55E4501F-5E02-EAA4-8FC0-7B729A0A1F05}"/>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681421" y="-205790"/>
                <a:ext cx="3574039" cy="3415822"/>
              </a:xfrm>
              <a:prstGeom prst="rect">
                <a:avLst/>
              </a:prstGeom>
            </p:spPr>
          </p:pic>
          <p:pic>
            <p:nvPicPr>
              <p:cNvPr id="29" name="Graphic 28">
                <a:extLst>
                  <a:ext uri="{FF2B5EF4-FFF2-40B4-BE49-F238E27FC236}">
                    <a16:creationId xmlns:a16="http://schemas.microsoft.com/office/drawing/2014/main" id="{5A7B4CCF-1130-6869-A863-8977148938EF}"/>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819538" y="566625"/>
                <a:ext cx="1170274" cy="1118468"/>
              </a:xfrm>
              <a:prstGeom prst="rect">
                <a:avLst/>
              </a:prstGeom>
            </p:spPr>
          </p:pic>
        </p:grpSp>
        <p:pic>
          <p:nvPicPr>
            <p:cNvPr id="35" name="Graphic 34">
              <a:extLst>
                <a:ext uri="{FF2B5EF4-FFF2-40B4-BE49-F238E27FC236}">
                  <a16:creationId xmlns:a16="http://schemas.microsoft.com/office/drawing/2014/main" id="{D5856E95-3CBA-8C6F-5FF4-2691E5F9CE51}"/>
                </a:ext>
                <a:ext uri="{C183D7F6-B498-43B3-948B-1728B52AA6E4}">
                  <adec:decorative xmlns:adec="http://schemas.microsoft.com/office/drawing/2017/decorative" val="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202416" y="1846613"/>
              <a:ext cx="2352675" cy="4476750"/>
            </a:xfrm>
            <a:prstGeom prst="rect">
              <a:avLst/>
            </a:prstGeom>
          </p:spPr>
        </p:pic>
      </p:grpSp>
    </p:spTree>
    <p:extLst>
      <p:ext uri="{BB962C8B-B14F-4D97-AF65-F5344CB8AC3E}">
        <p14:creationId xmlns:p14="http://schemas.microsoft.com/office/powerpoint/2010/main" val="471062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F4ED6-95B6-45CA-9318-D5C6D107AB69}"/>
              </a:ext>
            </a:extLst>
          </p:cNvPr>
          <p:cNvSpPr>
            <a:spLocks noGrp="1"/>
          </p:cNvSpPr>
          <p:nvPr>
            <p:ph type="title"/>
          </p:nvPr>
        </p:nvSpPr>
        <p:spPr>
          <a:xfrm>
            <a:off x="838200" y="327378"/>
            <a:ext cx="8334376" cy="1388533"/>
          </a:xfrm>
        </p:spPr>
        <p:txBody>
          <a:bodyPr/>
          <a:lstStyle/>
          <a:p>
            <a:r>
              <a:rPr lang="en-US" dirty="0"/>
              <a:t>How to decide what is accessible?</a:t>
            </a:r>
          </a:p>
        </p:txBody>
      </p:sp>
      <p:sp>
        <p:nvSpPr>
          <p:cNvPr id="3" name="Content Placeholder 2">
            <a:extLst>
              <a:ext uri="{FF2B5EF4-FFF2-40B4-BE49-F238E27FC236}">
                <a16:creationId xmlns:a16="http://schemas.microsoft.com/office/drawing/2014/main" id="{E84E5DA1-F8B9-4937-9464-997FD4F08F17}"/>
              </a:ext>
            </a:extLst>
          </p:cNvPr>
          <p:cNvSpPr>
            <a:spLocks noGrp="1"/>
          </p:cNvSpPr>
          <p:nvPr>
            <p:ph idx="1"/>
          </p:nvPr>
        </p:nvSpPr>
        <p:spPr>
          <a:xfrm>
            <a:off x="838199" y="1825625"/>
            <a:ext cx="7542007" cy="4351338"/>
          </a:xfrm>
          <a:effectLst>
            <a:outerShdw blurRad="50800" dist="165100" dir="2700000" algn="tl" rotWithShape="0">
              <a:prstClr val="black">
                <a:alpha val="40000"/>
              </a:prstClr>
            </a:outerShdw>
          </a:effectLst>
        </p:spPr>
        <p:txBody>
          <a:bodyPr>
            <a:noAutofit/>
          </a:bodyPr>
          <a:lstStyle/>
          <a:p>
            <a:r>
              <a:rPr lang="en-US" sz="2000" b="1" dirty="0"/>
              <a:t>Guidelines</a:t>
            </a:r>
          </a:p>
          <a:p>
            <a:pPr lvl="1"/>
            <a:r>
              <a:rPr lang="en-US" sz="1800" dirty="0"/>
              <a:t>Web Content Accessibility Guidelines (WCAG)</a:t>
            </a:r>
          </a:p>
          <a:p>
            <a:pPr lvl="1"/>
            <a:r>
              <a:rPr lang="en-US" sz="1800" dirty="0"/>
              <a:t>Authoring Tools Accessibility Guidelines (ATAG)</a:t>
            </a:r>
          </a:p>
          <a:p>
            <a:pPr lvl="1"/>
            <a:r>
              <a:rPr lang="en-US" sz="1800" dirty="0"/>
              <a:t>User Agent Accessibility Guidelines (UAAG)</a:t>
            </a:r>
          </a:p>
          <a:p>
            <a:pPr lvl="1"/>
            <a:r>
              <a:rPr lang="en-US" sz="1800" dirty="0"/>
              <a:t>Accessible Rich Internet Applications (ARIA)</a:t>
            </a:r>
          </a:p>
          <a:p>
            <a:pPr lvl="1"/>
            <a:r>
              <a:rPr lang="en-US" sz="1800" dirty="0"/>
              <a:t>Accessible Electronic Documents Community of Practice (AED COP)</a:t>
            </a:r>
            <a:endParaRPr lang="en-US" sz="1800" b="1" dirty="0"/>
          </a:p>
          <a:p>
            <a:r>
              <a:rPr lang="en-US" sz="2000" b="1" dirty="0"/>
              <a:t>Regulations</a:t>
            </a:r>
          </a:p>
          <a:p>
            <a:pPr lvl="1"/>
            <a:r>
              <a:rPr lang="en-US" sz="1800" dirty="0"/>
              <a:t>Americans with Disabilities Act (ADA)</a:t>
            </a:r>
          </a:p>
          <a:p>
            <a:pPr lvl="1"/>
            <a:r>
              <a:rPr lang="en-US" sz="1800" dirty="0"/>
              <a:t>Section 508 of the Rehabilitation Act of 1973 (USA)</a:t>
            </a:r>
          </a:p>
          <a:p>
            <a:pPr lvl="1"/>
            <a:r>
              <a:rPr lang="en-US" sz="1800" dirty="0"/>
              <a:t>Section 255 of the Communications Act (USA)</a:t>
            </a:r>
          </a:p>
          <a:p>
            <a:pPr lvl="1"/>
            <a:r>
              <a:rPr lang="en-US" sz="1800" dirty="0"/>
              <a:t>Accessibility for Ontarians Act (AODA)</a:t>
            </a:r>
          </a:p>
          <a:p>
            <a:pPr lvl="1"/>
            <a:r>
              <a:rPr lang="en-US" sz="1800" dirty="0"/>
              <a:t>Learn more at: </a:t>
            </a:r>
            <a:r>
              <a:rPr lang="en-US" sz="1800" dirty="0">
                <a:solidFill>
                  <a:schemeClr val="accent3">
                    <a:lumMod val="20000"/>
                    <a:lumOff val="80000"/>
                  </a:schemeClr>
                </a:solidFill>
                <a:hlinkClick r:id="rId3">
                  <a:extLst>
                    <a:ext uri="{A12FA001-AC4F-418D-AE19-62706E023703}">
                      <ahyp:hlinkClr xmlns:ahyp="http://schemas.microsoft.com/office/drawing/2018/hyperlinkcolor" val="tx"/>
                    </a:ext>
                  </a:extLst>
                </a:hlinkClick>
              </a:rPr>
              <a:t>Web Accessibility Laws &amp; Policies | WAI | W3C</a:t>
            </a:r>
            <a:endParaRPr lang="en-US" sz="1800" dirty="0">
              <a:solidFill>
                <a:schemeClr val="accent3">
                  <a:lumMod val="20000"/>
                  <a:lumOff val="80000"/>
                </a:schemeClr>
              </a:solidFill>
            </a:endParaRPr>
          </a:p>
          <a:p>
            <a:r>
              <a:rPr lang="en-US" sz="2000" b="1" dirty="0"/>
              <a:t>Experience</a:t>
            </a:r>
          </a:p>
          <a:p>
            <a:r>
              <a:rPr lang="en-US" sz="2000" b="1" dirty="0"/>
              <a:t>User Feedback</a:t>
            </a:r>
          </a:p>
        </p:txBody>
      </p:sp>
      <p:grpSp>
        <p:nvGrpSpPr>
          <p:cNvPr id="30" name="Group 29" descr="Woman with hands raised and a raised eyebrow. Appears to be confused.">
            <a:extLst>
              <a:ext uri="{FF2B5EF4-FFF2-40B4-BE49-F238E27FC236}">
                <a16:creationId xmlns:a16="http://schemas.microsoft.com/office/drawing/2014/main" id="{3786F882-72FE-CBEC-78C4-1A4B27A6CD94}"/>
              </a:ext>
            </a:extLst>
          </p:cNvPr>
          <p:cNvGrpSpPr/>
          <p:nvPr/>
        </p:nvGrpSpPr>
        <p:grpSpPr>
          <a:xfrm>
            <a:off x="8249489" y="2293945"/>
            <a:ext cx="3942511" cy="3414697"/>
            <a:chOff x="8249489" y="2130013"/>
            <a:chExt cx="3942511" cy="3414697"/>
          </a:xfrm>
          <a:effectLst>
            <a:outerShdw blurRad="50800" dist="165100" algn="l" rotWithShape="0">
              <a:prstClr val="black">
                <a:alpha val="40000"/>
              </a:prstClr>
            </a:outerShdw>
          </a:effectLst>
        </p:grpSpPr>
        <p:pic>
          <p:nvPicPr>
            <p:cNvPr id="21" name="Graphic 20" descr="Woman raising hands">
              <a:extLst>
                <a:ext uri="{FF2B5EF4-FFF2-40B4-BE49-F238E27FC236}">
                  <a16:creationId xmlns:a16="http://schemas.microsoft.com/office/drawing/2014/main" id="{A9297F76-4E38-9FDE-DC9A-BE270EF4605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249489" y="3087730"/>
              <a:ext cx="3942511" cy="2456980"/>
            </a:xfrm>
            <a:prstGeom prst="rect">
              <a:avLst/>
            </a:prstGeom>
          </p:spPr>
        </p:pic>
        <p:pic>
          <p:nvPicPr>
            <p:cNvPr id="23" name="Graphic 22" descr="Female with bangs">
              <a:extLst>
                <a:ext uri="{FF2B5EF4-FFF2-40B4-BE49-F238E27FC236}">
                  <a16:creationId xmlns:a16="http://schemas.microsoft.com/office/drawing/2014/main" id="{C73B4307-E8A6-B695-B91B-96E90CF8069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48717" y="2130013"/>
              <a:ext cx="1715202" cy="2339661"/>
            </a:xfrm>
            <a:prstGeom prst="rect">
              <a:avLst/>
            </a:prstGeom>
          </p:spPr>
        </p:pic>
        <p:pic>
          <p:nvPicPr>
            <p:cNvPr id="25" name="Graphic 24" descr="A confused face">
              <a:extLst>
                <a:ext uri="{FF2B5EF4-FFF2-40B4-BE49-F238E27FC236}">
                  <a16:creationId xmlns:a16="http://schemas.microsoft.com/office/drawing/2014/main" id="{4EB69EC6-E619-D1AF-0419-CF04AC50F4D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906318" y="2721662"/>
              <a:ext cx="561416" cy="697667"/>
            </a:xfrm>
            <a:prstGeom prst="rect">
              <a:avLst/>
            </a:prstGeom>
          </p:spPr>
        </p:pic>
      </p:grpSp>
      <p:pic>
        <p:nvPicPr>
          <p:cNvPr id="5" name="Picture 4">
            <a:extLst>
              <a:ext uri="{FF2B5EF4-FFF2-40B4-BE49-F238E27FC236}">
                <a16:creationId xmlns:a16="http://schemas.microsoft.com/office/drawing/2014/main" id="{3FCAF7AE-D0C8-6DEF-805D-20AB06E71A84}"/>
              </a:ext>
              <a:ext uri="{C183D7F6-B498-43B3-948B-1728B52AA6E4}">
                <adec:decorative xmlns:adec="http://schemas.microsoft.com/office/drawing/2017/decorative" val="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353800" y="5999738"/>
            <a:ext cx="647251" cy="647251"/>
          </a:xfrm>
          <a:prstGeom prst="rect">
            <a:avLst/>
          </a:prstGeom>
        </p:spPr>
      </p:pic>
    </p:spTree>
    <p:extLst>
      <p:ext uri="{BB962C8B-B14F-4D97-AF65-F5344CB8AC3E}">
        <p14:creationId xmlns:p14="http://schemas.microsoft.com/office/powerpoint/2010/main" val="3657973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28A8F-BE90-403A-92DC-C6654ECBAE5F}"/>
              </a:ext>
            </a:extLst>
          </p:cNvPr>
          <p:cNvSpPr>
            <a:spLocks noGrp="1"/>
          </p:cNvSpPr>
          <p:nvPr>
            <p:ph type="title"/>
          </p:nvPr>
        </p:nvSpPr>
        <p:spPr/>
        <p:txBody>
          <a:bodyPr/>
          <a:lstStyle/>
          <a:p>
            <a:r>
              <a:rPr lang="en-US" dirty="0"/>
              <a:t>What can we do?</a:t>
            </a:r>
          </a:p>
        </p:txBody>
      </p:sp>
      <p:sp>
        <p:nvSpPr>
          <p:cNvPr id="3" name="Content Placeholder 2">
            <a:extLst>
              <a:ext uri="{FF2B5EF4-FFF2-40B4-BE49-F238E27FC236}">
                <a16:creationId xmlns:a16="http://schemas.microsoft.com/office/drawing/2014/main" id="{EF0BB469-A5E0-4D3D-959E-9809A9A8BAF2}"/>
              </a:ext>
            </a:extLst>
          </p:cNvPr>
          <p:cNvSpPr>
            <a:spLocks noGrp="1"/>
          </p:cNvSpPr>
          <p:nvPr>
            <p:ph idx="1"/>
          </p:nvPr>
        </p:nvSpPr>
        <p:spPr>
          <a:xfrm>
            <a:off x="838200" y="1696533"/>
            <a:ext cx="7800191" cy="4821364"/>
          </a:xfrm>
          <a:effectLst>
            <a:outerShdw blurRad="50800" dist="165100" dir="2700000" algn="tl" rotWithShape="0">
              <a:prstClr val="black">
                <a:alpha val="40000"/>
              </a:prstClr>
            </a:outerShdw>
          </a:effectLst>
        </p:spPr>
        <p:txBody>
          <a:bodyPr>
            <a:normAutofit/>
          </a:bodyPr>
          <a:lstStyle/>
          <a:p>
            <a:r>
              <a:rPr lang="en-US" dirty="0"/>
              <a:t>Shift left</a:t>
            </a:r>
          </a:p>
          <a:p>
            <a:r>
              <a:rPr lang="en-US" dirty="0"/>
              <a:t>Speaking up</a:t>
            </a:r>
          </a:p>
          <a:p>
            <a:r>
              <a:rPr lang="en-US" dirty="0"/>
              <a:t>Manual and Automated testing</a:t>
            </a:r>
          </a:p>
          <a:p>
            <a:r>
              <a:rPr lang="en-US" dirty="0"/>
              <a:t>Nothing without us</a:t>
            </a:r>
          </a:p>
          <a:p>
            <a:r>
              <a:rPr lang="en-US" dirty="0"/>
              <a:t>Respectful, people-first language</a:t>
            </a:r>
          </a:p>
          <a:p>
            <a:r>
              <a:rPr lang="en-US" dirty="0"/>
              <a:t>Follow best practices and guidelines</a:t>
            </a:r>
          </a:p>
        </p:txBody>
      </p:sp>
      <p:pic>
        <p:nvPicPr>
          <p:cNvPr id="5" name="Picture 4">
            <a:extLst>
              <a:ext uri="{FF2B5EF4-FFF2-40B4-BE49-F238E27FC236}">
                <a16:creationId xmlns:a16="http://schemas.microsoft.com/office/drawing/2014/main" id="{9C5EED9A-2143-EB70-0B79-D885F3015A75}"/>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3800" y="5999738"/>
            <a:ext cx="647251" cy="647251"/>
          </a:xfrm>
          <a:prstGeom prst="rect">
            <a:avLst/>
          </a:prstGeom>
        </p:spPr>
      </p:pic>
      <p:pic>
        <p:nvPicPr>
          <p:cNvPr id="19" name="Picture 18" descr="Businessman writing on notepad">
            <a:extLst>
              <a:ext uri="{FF2B5EF4-FFF2-40B4-BE49-F238E27FC236}">
                <a16:creationId xmlns:a16="http://schemas.microsoft.com/office/drawing/2014/main" id="{583CA825-1194-4EC4-3CF6-49954193D8DF}"/>
              </a:ext>
            </a:extLst>
          </p:cNvPr>
          <p:cNvPicPr>
            <a:picLocks noChangeAspect="1"/>
          </p:cNvPicPr>
          <p:nvPr/>
        </p:nvPicPr>
        <p:blipFill>
          <a:blip r:embed="rId3"/>
          <a:stretch>
            <a:fillRect/>
          </a:stretch>
        </p:blipFill>
        <p:spPr>
          <a:xfrm>
            <a:off x="8892988" y="1303028"/>
            <a:ext cx="1832386" cy="5554972"/>
          </a:xfrm>
          <a:prstGeom prst="rect">
            <a:avLst/>
          </a:prstGeom>
          <a:effectLst>
            <a:outerShdw blurRad="50800" dist="165100" dir="2400000" algn="l" rotWithShape="0">
              <a:prstClr val="black">
                <a:alpha val="40000"/>
              </a:prstClr>
            </a:outerShdw>
          </a:effectLst>
        </p:spPr>
      </p:pic>
    </p:spTree>
    <p:extLst>
      <p:ext uri="{BB962C8B-B14F-4D97-AF65-F5344CB8AC3E}">
        <p14:creationId xmlns:p14="http://schemas.microsoft.com/office/powerpoint/2010/main" val="4055586292"/>
      </p:ext>
    </p:extLst>
  </p:cSld>
  <p:clrMapOvr>
    <a:masterClrMapping/>
  </p:clrMapOvr>
</p:sld>
</file>

<file path=ppt/theme/theme1.xml><?xml version="1.0" encoding="utf-8"?>
<a:theme xmlns:a="http://schemas.openxmlformats.org/drawingml/2006/main" name="Office Theme">
  <a:themeElements>
    <a:clrScheme name="Custom 278">
      <a:dk1>
        <a:sysClr val="windowText" lastClr="000000"/>
      </a:dk1>
      <a:lt1>
        <a:sysClr val="window" lastClr="FFFFFF"/>
      </a:lt1>
      <a:dk2>
        <a:srgbClr val="44546A"/>
      </a:dk2>
      <a:lt2>
        <a:srgbClr val="E7E6E6"/>
      </a:lt2>
      <a:accent1>
        <a:srgbClr val="5A4694"/>
      </a:accent1>
      <a:accent2>
        <a:srgbClr val="23737C"/>
      </a:accent2>
      <a:accent3>
        <a:srgbClr val="489CAF"/>
      </a:accent3>
      <a:accent4>
        <a:srgbClr val="E2D02C"/>
      </a:accent4>
      <a:accent5>
        <a:srgbClr val="F26C6E"/>
      </a:accent5>
      <a:accent6>
        <a:srgbClr val="1F2938"/>
      </a:accent6>
      <a:hlink>
        <a:srgbClr val="0563C1"/>
      </a:hlink>
      <a:folHlink>
        <a:srgbClr val="954F72"/>
      </a:folHlink>
    </a:clrScheme>
    <a:fontScheme name="Custom 6">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251335_Earth Day presentation_RVA_v3.potx" id="{2E821734-A971-4A99-A887-EE8808B7446A}" vid="{74D09940-9788-4332-97C9-A3EF112A74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5FDF6E3-4638-4FD3-B9D7-E0E63F20565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E159ADF-C50B-4A45-AD13-B0A8152C3150}">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EDC6638-3F1D-4CA5-A167-2F719C08762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Earth Day slides</Template>
  <TotalTime>229</TotalTime>
  <Words>887</Words>
  <Application>Microsoft Office PowerPoint</Application>
  <PresentationFormat>Widescreen</PresentationFormat>
  <Paragraphs>100</Paragraphs>
  <Slides>11</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Franklin Gothic Book</vt:lpstr>
      <vt:lpstr>Franklin Gothic Demi</vt:lpstr>
      <vt:lpstr>Inter</vt:lpstr>
      <vt:lpstr>Wingdings</vt:lpstr>
      <vt:lpstr>Office Theme</vt:lpstr>
      <vt:lpstr>Introduction to Accessibility</vt:lpstr>
      <vt:lpstr>Disclaimer</vt:lpstr>
      <vt:lpstr>Overview</vt:lpstr>
      <vt:lpstr>What is Accessibility?</vt:lpstr>
      <vt:lpstr>What is Disability?</vt:lpstr>
      <vt:lpstr>What is Disability? (Continued)</vt:lpstr>
      <vt:lpstr>Why?</vt:lpstr>
      <vt:lpstr>How to decide what is accessible?</vt:lpstr>
      <vt:lpstr>What can we do?</vt:lpstr>
      <vt:lpstr>Resources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Accessibility Testing</dc:title>
  <dc:creator>Erissa Duvall</dc:creator>
  <cp:lastModifiedBy>Erissa Duvall</cp:lastModifiedBy>
  <cp:revision>24</cp:revision>
  <dcterms:created xsi:type="dcterms:W3CDTF">2023-11-07T06:42:14Z</dcterms:created>
  <dcterms:modified xsi:type="dcterms:W3CDTF">2023-11-08T05:00:51Z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